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94"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26" r:id="rId35"/>
    <p:sldId id="288" r:id="rId36"/>
    <p:sldId id="289" r:id="rId37"/>
    <p:sldId id="290" r:id="rId38"/>
    <p:sldId id="291" r:id="rId39"/>
    <p:sldId id="292"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9" r:id="rId55"/>
    <p:sldId id="310" r:id="rId56"/>
    <p:sldId id="320" r:id="rId57"/>
    <p:sldId id="321" r:id="rId58"/>
    <p:sldId id="322" r:id="rId59"/>
    <p:sldId id="324" r:id="rId60"/>
    <p:sldId id="323" r:id="rId61"/>
    <p:sldId id="325" r:id="rId62"/>
    <p:sldId id="311" r:id="rId63"/>
    <p:sldId id="312" r:id="rId64"/>
    <p:sldId id="313" r:id="rId65"/>
    <p:sldId id="314" r:id="rId66"/>
    <p:sldId id="315" r:id="rId67"/>
    <p:sldId id="316" r:id="rId68"/>
    <p:sldId id="317" r:id="rId69"/>
    <p:sldId id="319" r:id="rId70"/>
  </p:sldIdLst>
  <p:sldSz cx="9144000" cy="5143500" type="screen16x9"/>
  <p:notesSz cx="6858000" cy="9144000"/>
  <p:embeddedFontLst>
    <p:embeddedFont>
      <p:font typeface="Abel" panose="020B0604020202020204" charset="0"/>
      <p:regular r:id="rId72"/>
    </p:embeddedFon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Megrim" panose="020B0604020202020204" charset="0"/>
      <p:regular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36" autoAdjust="0"/>
    <p:restoredTop sz="57237" autoAdjust="0"/>
  </p:normalViewPr>
  <p:slideViewPr>
    <p:cSldViewPr snapToGrid="0">
      <p:cViewPr varScale="1">
        <p:scale>
          <a:sx n="65" d="100"/>
          <a:sy n="65" d="100"/>
        </p:scale>
        <p:origin x="163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ef-typing-game-starter.glitch.m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litch.com/~typinggame-starter" TargetMode="External"/><Relationship Id="rId5" Type="http://schemas.openxmlformats.org/officeDocument/2006/relationships/hyperlink" Target="https://github.com/snakemode/TypingGame" TargetMode="External"/><Relationship Id="rId4" Type="http://schemas.openxmlformats.org/officeDocument/2006/relationships/hyperlink" Target="https://fef-typing-game-complete.glitch.m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f11c19435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f11c19435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error indicator if you're typing the wrong word.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That’s all the “infrastructure” code we need - our whole game can work off those two event listeners.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we’re going to add some logic to our checkInput function so that we can signal to the user when they’re typing the wrong thing.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creating a variable called currentWord, and for the moment we’re just going to put our single targetWord into it.</a:t>
            </a:r>
            <a:endParaRPr dirty="0">
              <a:solidFill>
                <a:schemeClr val="dk1"/>
              </a:solidFill>
            </a:endParaRPr>
          </a:p>
          <a:p>
            <a:pPr marL="0" lvl="0" indent="0" algn="l" rtl="0">
              <a:spcBef>
                <a:spcPts val="0"/>
              </a:spcBef>
              <a:spcAft>
                <a:spcPts val="0"/>
              </a:spcAft>
              <a:buNone/>
            </a:pPr>
            <a:r>
              <a:rPr lang="en" dirty="0">
                <a:solidFill>
                  <a:schemeClr val="dk1"/>
                </a:solidFill>
              </a:rPr>
              <a:t>Next, we use the property “value” on our input element, to get the contents of the text box, followed by a call to the function “trim()”;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Trimming the text removes any whitespace - literally empty spaces and tabs, from the start and end of a string. This means the variable typedValue will always be JUST the word the user has typed.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if the currentWord (our target) does NOT EQUAL the value the user typed, we’re going to run an extra block of code to highlight the word that’s currently being typed incorrectly.</a:t>
            </a:r>
            <a:endParaRPr dirty="0">
              <a:solidFill>
                <a:schemeClr val="dk1"/>
              </a:solidFill>
            </a:endParaRPr>
          </a:p>
          <a:p>
            <a:pPr marL="0" lvl="0" indent="0" algn="l" rtl="0">
              <a:spcBef>
                <a:spcPts val="0"/>
              </a:spcBef>
              <a:spcAft>
                <a:spcPts val="0"/>
              </a:spcAft>
              <a:buNone/>
            </a:pPr>
            <a:r>
              <a:rPr lang="en" dirty="0">
                <a:solidFill>
                  <a:schemeClr val="dk1"/>
                </a:solidFill>
              </a:rPr>
              <a:t>At the moment, this can obviously only be one word, but we’re going to expand on this later.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highlight the word by adding the CSS class “error” to the span that the word is contained in, and to do this, we’re going to use the highlighted “ternary expression”.</a:t>
            </a:r>
            <a:endParaRPr dirty="0">
              <a:solidFill>
                <a:schemeClr val="dk1"/>
              </a:solidFill>
            </a:endParaRPr>
          </a:p>
          <a:p>
            <a:pPr marL="0" lvl="0" indent="0" algn="l" rtl="0">
              <a:spcBef>
                <a:spcPts val="0"/>
              </a:spcBef>
              <a:spcAft>
                <a:spcPts val="0"/>
              </a:spcAft>
              <a:buNone/>
            </a:pPr>
            <a:r>
              <a:rPr lang="en" dirty="0">
                <a:solidFill>
                  <a:schemeClr val="dk1"/>
                </a:solidFill>
              </a:rPr>
              <a:t>Now that’s a complicated sounding thing, so let’s break it down.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set the property “className” - which sets the CSS class name of an element to either an empty string “”, or the string “error”.</a:t>
            </a:r>
            <a:endParaRPr dirty="0">
              <a:solidFill>
                <a:schemeClr val="dk1"/>
              </a:solidFill>
            </a:endParaRPr>
          </a:p>
          <a:p>
            <a:pPr marL="0" lvl="0" indent="0" algn="l" rtl="0">
              <a:spcBef>
                <a:spcPts val="0"/>
              </a:spcBef>
              <a:spcAft>
                <a:spcPts val="0"/>
              </a:spcAft>
              <a:buNone/>
            </a:pPr>
            <a:r>
              <a:rPr lang="en" dirty="0">
                <a:solidFill>
                  <a:schemeClr val="dk1"/>
                </a:solidFill>
              </a:rPr>
              <a:t>A ternary operator is just a shorthand for an if statement. The piece of code that comes before the question mark is the condition, and if it’s true, the output is the value after it, and if it’s false, the output is the value that comes after the colon.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that one line of code reads “if the currentWord starts with the value typed in the text box, set the className to empty, otherwise, set it to error”.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means that every single time the value of our textbox is modified, this code will check if the current typed value, is the start of the word we’ve asked our users to type, and if it isn’t, it’ll make sure that the CSS class “error” is set.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Why do we want to do this? Well...</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11c19435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11c19435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 we want to do this because we’re going to add a style to our style.css file to colour the input box in dark red if the user types the wrong thing.</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Okay! So last time we finished up the </a:t>
            </a:r>
            <a:r>
              <a:rPr lang="en-US" b="1" dirty="0" err="1">
                <a:solidFill>
                  <a:schemeClr val="dk1"/>
                </a:solidFill>
              </a:rPr>
              <a:t>javascript</a:t>
            </a:r>
            <a:r>
              <a:rPr lang="en-US" b="1" dirty="0">
                <a:solidFill>
                  <a:schemeClr val="dk1"/>
                </a:solidFill>
              </a:rPr>
              <a:t> lecture slides a bit earlier than anticipated so we dove into our Typing Game. We need to do Git </a:t>
            </a:r>
            <a:r>
              <a:rPr lang="en-US" b="1" dirty="0" err="1">
                <a:solidFill>
                  <a:schemeClr val="dk1"/>
                </a:solidFill>
              </a:rPr>
              <a:t>init</a:t>
            </a:r>
            <a:r>
              <a:rPr lang="en-US" b="1" dirty="0">
                <a:solidFill>
                  <a:schemeClr val="dk1"/>
                </a:solidFill>
              </a:rPr>
              <a:t> </a:t>
            </a:r>
            <a:r>
              <a:rPr lang="en-US" b="1" dirty="0" err="1">
                <a:solidFill>
                  <a:schemeClr val="dk1"/>
                </a:solidFill>
              </a:rPr>
              <a:t>etc</a:t>
            </a:r>
            <a:r>
              <a:rPr lang="en-US" b="1" dirty="0">
                <a:solidFill>
                  <a:schemeClr val="dk1"/>
                </a:solidFill>
              </a:rPr>
              <a:t> to publish it to our GitHub repos so let’s walk through that together first. Then we will finish up the game tonight and push again. If you missed last Wed and have not watched the recording yet, you could fork this repo, let me know and we can do that quickly.</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I know we are covering </a:t>
            </a:r>
            <a:r>
              <a:rPr lang="en-US" b="1" dirty="0" err="1">
                <a:solidFill>
                  <a:schemeClr val="dk1"/>
                </a:solidFill>
              </a:rPr>
              <a:t>Javascript</a:t>
            </a:r>
            <a:r>
              <a:rPr lang="en-US" b="1" dirty="0">
                <a:solidFill>
                  <a:schemeClr val="dk1"/>
                </a:solidFill>
              </a:rPr>
              <a:t> at what must seem like a blazing pace. We are only covering the tip of the iceberg so please do deep dives into the concepts we are covering. Good resources to dive deeper are the </a:t>
            </a:r>
            <a:r>
              <a:rPr lang="en-US" b="1" dirty="0" err="1">
                <a:solidFill>
                  <a:schemeClr val="dk1"/>
                </a:solidFill>
              </a:rPr>
              <a:t>mozilla</a:t>
            </a:r>
            <a:r>
              <a:rPr lang="en-US" b="1" dirty="0">
                <a:solidFill>
                  <a:schemeClr val="dk1"/>
                </a:solidFill>
              </a:rPr>
              <a:t> developer network free code camp and (paid) frontend masters.</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I am going to try to explain a few of these concepts we are touching on next session with just a few more </a:t>
            </a:r>
            <a:r>
              <a:rPr lang="en-US" b="1" dirty="0" err="1">
                <a:solidFill>
                  <a:schemeClr val="dk1"/>
                </a:solidFill>
              </a:rPr>
              <a:t>javascript</a:t>
            </a:r>
            <a:r>
              <a:rPr lang="en-US" b="1" dirty="0">
                <a:solidFill>
                  <a:schemeClr val="dk1"/>
                </a:solidFill>
              </a:rPr>
              <a:t> slides, including </a:t>
            </a:r>
            <a:r>
              <a:rPr lang="en-US" b="1" i="0" dirty="0">
                <a:solidFill>
                  <a:srgbClr val="1D1C1D"/>
                </a:solidFill>
                <a:effectLst/>
                <a:latin typeface="Slack-Lato"/>
              </a:rPr>
              <a:t>event handlers, overview of arrays, html template, local storage (brief mention of JSON) and API usage, and also how does </a:t>
            </a:r>
            <a:r>
              <a:rPr lang="en-US" b="1" i="0" dirty="0" err="1">
                <a:solidFill>
                  <a:srgbClr val="1D1C1D"/>
                </a:solidFill>
                <a:effectLst/>
                <a:latin typeface="Slack-Lato"/>
              </a:rPr>
              <a:t>javascript</a:t>
            </a:r>
            <a:r>
              <a:rPr lang="en-US" b="1" i="0" dirty="0">
                <a:solidFill>
                  <a:srgbClr val="1D1C1D"/>
                </a:solidFill>
                <a:effectLst/>
                <a:latin typeface="Slack-Lato"/>
              </a:rPr>
              <a:t> tie into modern application development. Wednesday I’d like to take a screen shot using zoom video cams for Front-End Foxes to post and also another round of Front-End Foxes Bingo. Finally on Wednesday I’m hoping to reserve the entire last hour of class to working through finishing our portfolios, answering questions and helping people through issues.</a:t>
            </a:r>
            <a:endParaRPr lang="en-US" b="1"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7005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1c19435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1c19435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Clear the textbox if the word matches.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We’ve added code to handle errors, but we need to make sure we also know what to do if the word actually matches.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code, there’s a “return” statement if the word doesn’t match, that return statement stops our function from running any additional code if we know our word isn’t a match.</a:t>
            </a:r>
            <a:endParaRPr>
              <a:solidFill>
                <a:schemeClr val="dk1"/>
              </a:solidFill>
            </a:endParaRPr>
          </a:p>
          <a:p>
            <a:pPr marL="0" lvl="0" indent="0" algn="l" rtl="0">
              <a:spcBef>
                <a:spcPts val="0"/>
              </a:spcBef>
              <a:spcAft>
                <a:spcPts val="0"/>
              </a:spcAft>
              <a:buNone/>
            </a:pPr>
            <a:r>
              <a:rPr lang="en">
                <a:solidFill>
                  <a:schemeClr val="dk1"/>
                </a:solidFill>
              </a:rPr>
              <a:t>That means that any code we write after our if statement will ONLY RUN if the word we’ve asked for has been typed in correctly.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All we need to do is clear the input text box by setting its value property to an empty string “”;</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f11c19435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f11c19435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 Switch to a word queue to support multiple words.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It’s finally time to actually support more than one word in our game, and we need to make a couple of changes to make this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use a JavaScript array to represent out list of words - and to do this, we’ll first rename our variable “targetWord” to “wordQueue”.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dirty="0">
              <a:solidFill>
                <a:schemeClr val="dk1"/>
              </a:solidFill>
            </a:endParaRPr>
          </a:p>
          <a:p>
            <a:pPr marL="0" lvl="0" indent="0" algn="l" rtl="0">
              <a:spcBef>
                <a:spcPts val="0"/>
              </a:spcBef>
              <a:spcAft>
                <a:spcPts val="0"/>
              </a:spcAft>
              <a:buNone/>
            </a:pPr>
            <a:r>
              <a:rPr lang="en" dirty="0">
                <a:solidFill>
                  <a:schemeClr val="dk1"/>
                </a:solidFill>
              </a:rPr>
              <a:t>We’ll then convert that string to an array, by using the strings “split” function, passing an empty space as the argument.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Spit will take your string, and split it up into an array based on the argument you provide, so our string will get converted to an array with two elements, the word “type” and the word “me.</a:t>
            </a:r>
            <a:endParaRPr dirty="0">
              <a:solidFill>
                <a:schemeClr val="dk1"/>
              </a:solidFill>
            </a:endParaRPr>
          </a:p>
          <a:p>
            <a:pPr marL="0" lvl="0" indent="0" algn="l" rtl="0">
              <a:spcBef>
                <a:spcPts val="0"/>
              </a:spcBef>
              <a:spcAft>
                <a:spcPts val="0"/>
              </a:spcAft>
              <a:buNone/>
            </a:pPr>
            <a:r>
              <a:rPr lang="en" dirty="0">
                <a:solidFill>
                  <a:schemeClr val="dk1"/>
                </a:solidFill>
              </a:rPr>
              <a:t>We could, right now, just write this array by hand (</a:t>
            </a:r>
            <a:r>
              <a:rPr lang="en" b="1" dirty="0">
                <a:solidFill>
                  <a:schemeClr val="dk1"/>
                </a:solidFill>
              </a:rPr>
              <a:t>demo this if you like</a:t>
            </a:r>
            <a:r>
              <a:rPr lang="en" dirty="0">
                <a:solidFill>
                  <a:schemeClr val="dk1"/>
                </a:solidFill>
              </a:rPr>
              <a:t>), but later on when we’re picking from entire sentences we’re going to need to use string split, so we may as well just do it now..</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that we have our wordQueue, we’re going to need to fix up some of our other code that’s been broken by this change.</a:t>
            </a:r>
            <a:endParaRPr dirty="0">
              <a:solidFill>
                <a:schemeClr val="dk1"/>
              </a:solidFill>
            </a:endParaRPr>
          </a:p>
          <a:p>
            <a:pPr marL="0" lvl="0" indent="0" algn="l" rtl="0">
              <a:spcBef>
                <a:spcPts val="0"/>
              </a:spcBef>
              <a:spcAft>
                <a:spcPts val="0"/>
              </a:spcAft>
              <a:buNone/>
            </a:pPr>
            <a:r>
              <a:rPr lang="en" dirty="0">
                <a:solidFill>
                  <a:schemeClr val="dk1"/>
                </a:solidFill>
              </a:rPr>
              <a:t>Because we no longer have a single string, we’re going to use the array function `map` to convert out entire queue of words into a </a:t>
            </a:r>
            <a:r>
              <a:rPr lang="en" b="1" dirty="0">
                <a:solidFill>
                  <a:schemeClr val="dk1"/>
                </a:solidFill>
              </a:rPr>
              <a:t>series of span elements</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Map works a bit like a for loop, the callback function that we provide as an argument will be run for each item in our array, so the output of the map function call will be an array of strings.</a:t>
            </a:r>
            <a:endParaRPr dirty="0">
              <a:solidFill>
                <a:schemeClr val="dk1"/>
              </a:solidFill>
            </a:endParaRPr>
          </a:p>
          <a:p>
            <a:pPr marL="0" lvl="0" indent="0" algn="l" rtl="0">
              <a:spcBef>
                <a:spcPts val="0"/>
              </a:spcBef>
              <a:spcAft>
                <a:spcPts val="0"/>
              </a:spcAft>
              <a:buNone/>
            </a:pPr>
            <a:r>
              <a:rPr lang="en" dirty="0">
                <a:solidFill>
                  <a:schemeClr val="dk1"/>
                </a:solidFill>
              </a:rPr>
              <a:t>Map will convert “type” and “me” to “&lt;span&gt;type&lt;/span&gt;” and “&lt;span&gt;me&lt;/type&gt;” (</a:t>
            </a:r>
            <a:r>
              <a:rPr lang="en" b="1" dirty="0">
                <a:solidFill>
                  <a:schemeClr val="dk1"/>
                </a:solidFill>
              </a:rPr>
              <a:t>maybe type this out in front of the class instead of just reading it</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11c19435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f11c19435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That takes care of the word Queue, but we’re also going to have to change our checkInput function because there’s no longer just a string to compare the input to.</a:t>
            </a:r>
            <a:endParaRPr dirty="0">
              <a:solidFill>
                <a:schemeClr val="dk1"/>
              </a:solidFill>
            </a:endParaRPr>
          </a:p>
          <a:p>
            <a:pPr marL="0" lvl="0" indent="0" algn="l" rtl="0">
              <a:spcBef>
                <a:spcPts val="0"/>
              </a:spcBef>
              <a:spcAft>
                <a:spcPts val="0"/>
              </a:spcAft>
              <a:buNone/>
            </a:pPr>
            <a:r>
              <a:rPr lang="en" dirty="0">
                <a:solidFill>
                  <a:schemeClr val="dk1"/>
                </a:solidFill>
              </a:rPr>
              <a:t>We only need to change two lines - instead of currentWord just being set to targetWord, we instead set it to the first element in our wordQueue array using an </a:t>
            </a:r>
            <a:r>
              <a:rPr lang="en" b="1" dirty="0">
                <a:solidFill>
                  <a:schemeClr val="dk1"/>
                </a:solidFill>
              </a:rPr>
              <a:t>array indexer</a:t>
            </a:r>
            <a:r>
              <a:rPr lang="en" dirty="0">
                <a:solidFill>
                  <a:schemeClr val="dk1"/>
                </a:solidFill>
              </a:rPr>
              <a:t>.</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11c19435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11c19435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With the changes in the last slide splitting up our words, there’s an interesting bug - there are no longer spaces between words in our UI!</a:t>
            </a:r>
            <a:endParaRPr dirty="0">
              <a:solidFill>
                <a:schemeClr val="dk1"/>
              </a:solidFill>
            </a:endParaRPr>
          </a:p>
          <a:p>
            <a:pPr marL="0" lvl="0" indent="0" algn="l" rtl="0">
              <a:spcBef>
                <a:spcPts val="0"/>
              </a:spcBef>
              <a:spcAft>
                <a:spcPts val="0"/>
              </a:spcAft>
              <a:buNone/>
            </a:pPr>
            <a:r>
              <a:rPr lang="en" dirty="0">
                <a:solidFill>
                  <a:schemeClr val="dk1"/>
                </a:solidFill>
              </a:rPr>
              <a:t>We’re going to fix this by quickly adding a piece of CSS to add a space back 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Here we’re using the pseudoclass “after” - and this literally says “after every span on the page, add an empty string that’s six pixels wide”.</a:t>
            </a:r>
            <a:endParaRPr dirty="0">
              <a:solidFill>
                <a:schemeClr val="dk1"/>
              </a:solidFill>
            </a:endParaRPr>
          </a:p>
          <a:p>
            <a:pPr marL="0" lvl="0" indent="0" algn="l" rtl="0">
              <a:spcBef>
                <a:spcPts val="0"/>
              </a:spcBef>
              <a:spcAft>
                <a:spcPts val="0"/>
              </a:spcAft>
              <a:buNone/>
            </a:pPr>
            <a:r>
              <a:rPr lang="en" dirty="0">
                <a:solidFill>
                  <a:schemeClr val="dk1"/>
                </a:solidFill>
              </a:rPr>
              <a:t>Now our words look like a sentence again.</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b="1" dirty="0">
                <a:solidFill>
                  <a:schemeClr val="dk1"/>
                </a:solidFill>
              </a:rPr>
              <a:t>This is what KA asked last time.. </a:t>
            </a:r>
            <a:r>
              <a:rPr lang="en-US" b="1" dirty="0">
                <a:solidFill>
                  <a:schemeClr val="dk1"/>
                </a:solidFill>
              </a:rPr>
              <a:t>H</a:t>
            </a:r>
            <a:r>
              <a:rPr lang="en" b="1" dirty="0">
                <a:solidFill>
                  <a:schemeClr val="dk1"/>
                </a:solidFill>
              </a:rPr>
              <a:t>ow do we determine we need the span? I suggested that we probably need an element to style and here is where we are doing that.</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11c19435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11c19435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highlighting</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that the player knows which word they’re meant to be typing, we’re going to have to highlight the current word.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do this, we’re going to add another variable called highlightPosition - this variable is going to track which word should be highlighted at any time. Just like we did with the error class, we’re going to apply a highlight by using CSS to set the background color of our highlighted word.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the bottom of our startGame function we need to initialize the highlightPosition variable to 0, the first word.</a:t>
            </a:r>
            <a:endParaRPr dirty="0">
              <a:solidFill>
                <a:schemeClr val="dk1"/>
              </a:solidFill>
            </a:endParaRPr>
          </a:p>
          <a:p>
            <a:pPr marL="0" lvl="0" indent="0" algn="l" rtl="0">
              <a:spcBef>
                <a:spcPts val="0"/>
              </a:spcBef>
              <a:spcAft>
                <a:spcPts val="0"/>
              </a:spcAft>
              <a:buNone/>
            </a:pPr>
            <a:r>
              <a:rPr lang="en" dirty="0">
                <a:solidFill>
                  <a:schemeClr val="dk1"/>
                </a:solidFill>
              </a:rPr>
              <a:t>Then, we’re going to use the DOM to set the CSS class name of the FIRST CHILD ELEMENT of our quote paragraph.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Remember, our “quote” element is just a paragraph, and inside it, when we set the innerHTML to a bunch of SPAN elements with each word.</a:t>
            </a:r>
            <a:endParaRPr dirty="0">
              <a:solidFill>
                <a:schemeClr val="dk1"/>
              </a:solidFill>
            </a:endParaRPr>
          </a:p>
          <a:p>
            <a:pPr marL="0" lvl="0" indent="0" algn="l" rtl="0">
              <a:spcBef>
                <a:spcPts val="0"/>
              </a:spcBef>
              <a:spcAft>
                <a:spcPts val="0"/>
              </a:spcAft>
              <a:buNone/>
            </a:pPr>
            <a:r>
              <a:rPr lang="en" dirty="0">
                <a:solidFill>
                  <a:schemeClr val="dk1"/>
                </a:solidFill>
              </a:rPr>
              <a:t>That means that if we want to highlight the first word, we need to highlight the first span element inside our paragraph.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using the property “childNodes” to do this, which is available on every dom element, and is a list of all of the HTML elements that are inside of it.</a:t>
            </a:r>
            <a:endParaRPr dirty="0">
              <a:solidFill>
                <a:schemeClr val="dk1"/>
              </a:solidFill>
            </a:endParaRPr>
          </a:p>
          <a:p>
            <a:pPr marL="0" lvl="0" indent="0" algn="l" rtl="0">
              <a:spcBef>
                <a:spcPts val="0"/>
              </a:spcBef>
              <a:spcAft>
                <a:spcPts val="0"/>
              </a:spcAft>
              <a:buNone/>
            </a:pPr>
            <a:r>
              <a:rPr lang="en" dirty="0">
                <a:solidFill>
                  <a:schemeClr val="dk1"/>
                </a:solidFill>
              </a:rPr>
              <a:t>We can just use an array indexer again and then set the className to “highlight”.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the startGame function, the highlightPosition is always going to be 0, the first word, bec</a:t>
            </a:r>
            <a:endParaRPr b="1"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11c19435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11c19435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That code works for highlighting the first word when the game starts, but we also need to move the highlight when our players get a word right.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the bottom of our checkInput function we need to add almost identical lines of code as in startGame.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First, we update the className on the currently selected highlightPosition to set it to empty (removing the highlight)</a:t>
            </a:r>
            <a:endParaRPr dirty="0">
              <a:solidFill>
                <a:schemeClr val="dk1"/>
              </a:solidFill>
            </a:endParaRPr>
          </a:p>
          <a:p>
            <a:pPr marL="0" lvl="0" indent="0" algn="l" rtl="0">
              <a:spcBef>
                <a:spcPts val="0"/>
              </a:spcBef>
              <a:spcAft>
                <a:spcPts val="0"/>
              </a:spcAft>
              <a:buNone/>
            </a:pPr>
            <a:r>
              <a:rPr lang="en" dirty="0">
                <a:solidFill>
                  <a:schemeClr val="dk1"/>
                </a:solidFill>
              </a:rPr>
              <a:t>Then we use highlightPosition++ to increment the position - remember, the ++ operator just adds one to the current variable.</a:t>
            </a:r>
            <a:endParaRPr dirty="0">
              <a:solidFill>
                <a:schemeClr val="dk1"/>
              </a:solidFill>
            </a:endParaRPr>
          </a:p>
          <a:p>
            <a:pPr marL="0" lvl="0" indent="0" algn="l" rtl="0">
              <a:spcBef>
                <a:spcPts val="0"/>
              </a:spcBef>
              <a:spcAft>
                <a:spcPts val="0"/>
              </a:spcAft>
              <a:buNone/>
            </a:pPr>
            <a:r>
              <a:rPr lang="en" dirty="0">
                <a:solidFill>
                  <a:schemeClr val="dk1"/>
                </a:solidFill>
              </a:rPr>
              <a:t>Then we use this new position to set the highlight class on the next word along.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only thing we need to do now is add some CSS to our highlight class to make it look like something.</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f11c19435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f11c19435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We’re going to add this highlight class to our style.css file. It’ll make the text yellow-ish, and underline the current word.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11c1943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11c1943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Since the late 1980s typing games have been a fun way to help people of all ages learn how to type.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Most famously, Mavis Beacon taught typing to an entire generation of 1990s school kids.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games are typing practice - typically displaying a word or phrase on the screen that the user has to “touch type” - typing without looking at the keyboard.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Practice makes perfect, and it was a good way to introduce skeptical computer users to typing for the first 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they may appear a strange form of entertainment, when trying to work out how to port their arcade game “The House of the Dead” in the 90s - a zombie shooter that used a light gun, Sega turned their game into the slightly hammy and hilarious “The Typing of the Dead” where you “shot” the zombies by typing the words that appeared next to them as the game played out in front of you. It was surprisingly addictive.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You’ll probably be mortified to hear that Mavis Beacon sadly is not a real person, and was fabricated for the game - the woman on the box is actually the fashion model Rennee L’Esperance.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know. How could they lie to us like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11c19435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11c19435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stub for game over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we’ve updated our code to match words one by one as they appear in our wordQueue, we actually have a bug - if we run out of words, our code will break.</a:t>
            </a:r>
            <a:endParaRPr>
              <a:solidFill>
                <a:schemeClr val="dk1"/>
              </a:solidFill>
            </a:endParaRPr>
          </a:p>
          <a:p>
            <a:pPr marL="0" lvl="0" indent="0" algn="l" rtl="0">
              <a:spcBef>
                <a:spcPts val="0"/>
              </a:spcBef>
              <a:spcAft>
                <a:spcPts val="0"/>
              </a:spcAft>
              <a:buNone/>
            </a:pPr>
            <a:r>
              <a:rPr lang="en">
                <a:solidFill>
                  <a:schemeClr val="dk1"/>
                </a:solidFill>
              </a:rPr>
              <a:t>We’re going to need to add some code to end the game when the last word is removed.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add an if statement that checks if the number of items in our wordQueue becomes 0. If it does, we’ll call a new function called gameOver, and return from our checkInput function so we stop running anymore code.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f11c19435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f11c19435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calling gameOver is all well and good, but we should probably tell the user about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add another element to our index.html file - an empty paragraph tag with the id of message.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11c19435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11c19435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also going to add another variable at the top of our script.js file, to find our message element when the page loads.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f11c19435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f11c19435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finally, we can add some code to our gameOver function to set the innerHTML of our message element when gameOver gets called - here we’re just adding a span with the message Congratulations! and giving it the css class congrats so we can style it later.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you finish the game in your browser, you should see that message pop up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f11c19435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f11c19435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a time taken variable to be used as a "score"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our game wouldn’t be much of a game without some kind of scoring system, and the most obvious “score” for our game would be how long it takes to type a sentence.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Luckily, JavaScript has a Date object built in that’ll help us keep track of how long it takes to type all the words.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need to introduce a new variable called startTime that we set when startGame is called.</a:t>
            </a:r>
            <a:endParaRPr dirty="0">
              <a:solidFill>
                <a:schemeClr val="dk1"/>
              </a:solidFill>
            </a:endParaRPr>
          </a:p>
          <a:p>
            <a:pPr marL="0" lvl="0" indent="0" algn="l" rtl="0">
              <a:spcBef>
                <a:spcPts val="0"/>
              </a:spcBef>
              <a:spcAft>
                <a:spcPts val="0"/>
              </a:spcAft>
              <a:buNone/>
            </a:pPr>
            <a:r>
              <a:rPr lang="en" dirty="0">
                <a:solidFill>
                  <a:schemeClr val="dk1"/>
                </a:solidFill>
              </a:rPr>
              <a:t>To do that, we need to create a new Date() object (which when created is set to RIGHT NOW, and then call the getTime function on it, which returns a number.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That number, is the number of milliseconds since January 1st 1970, because computers are weird. January 1st 1970 is “the unix epoch” and you’ll see it everywhere in programming.</a:t>
            </a:r>
            <a:endParaRPr dirty="0">
              <a:solidFill>
                <a:schemeClr val="dk1"/>
              </a:solidFill>
            </a:endParaRPr>
          </a:p>
          <a:p>
            <a:pPr marL="0" lvl="0" indent="0" algn="l" rtl="0">
              <a:spcBef>
                <a:spcPts val="0"/>
              </a:spcBef>
              <a:spcAft>
                <a:spcPts val="0"/>
              </a:spcAft>
              <a:buNone/>
            </a:pPr>
            <a:r>
              <a:rPr lang="en" dirty="0">
                <a:solidFill>
                  <a:schemeClr val="dk1"/>
                </a:solidFill>
              </a:rPr>
              <a:t>It doesn’t matter though, because to work out how long something has taken, we just need to do this again at the end of the game and subtract the first number from the second.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11c1943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f11c1943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a time taken variable to be used as a "score"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our game over function, we need to add a bit of code to do just that. When the game ends, we call getTime on a new data, and subtract it from the startTime.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get the number of seconds, we just divide THAT number by 1000 - here we’re doing that division when we interpolate elapsedTime into our string using the syntax ${elapsedTime / 1000} (</a:t>
            </a:r>
            <a:r>
              <a:rPr lang="en" b="1" dirty="0">
                <a:solidFill>
                  <a:schemeClr val="dk1"/>
                </a:solidFill>
              </a:rPr>
              <a:t>dollar curley bracket, elapsed time divided by one thousand curley bracket</a:t>
            </a:r>
            <a:r>
              <a:rPr lang="en" dirty="0">
                <a:solidFill>
                  <a:schemeClr val="dk1"/>
                </a:solidFill>
              </a:rPr>
              <a:t>) - when we’re creating strings that include variables using the dollar syntax, we can embed little bits of calculation like this.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when our game ends, the total time taken is displayed!</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US" b="1" dirty="0">
                <a:effectLst/>
              </a:rPr>
              <a:t>const</a:t>
            </a:r>
            <a:r>
              <a:rPr lang="en-US" b="1" dirty="0"/>
              <a:t> </a:t>
            </a:r>
            <a:r>
              <a:rPr lang="en-US" b="1" dirty="0" err="1"/>
              <a:t>msPerDay</a:t>
            </a:r>
            <a:r>
              <a:rPr lang="en-US" b="1" dirty="0"/>
              <a:t> </a:t>
            </a:r>
            <a:r>
              <a:rPr lang="en-US" b="1" dirty="0">
                <a:effectLst/>
              </a:rPr>
              <a:t>=</a:t>
            </a:r>
            <a:r>
              <a:rPr lang="en-US" b="1" dirty="0"/>
              <a:t> </a:t>
            </a:r>
            <a:r>
              <a:rPr lang="en-US" b="1" dirty="0">
                <a:effectLst/>
              </a:rPr>
              <a:t>24</a:t>
            </a:r>
            <a:r>
              <a:rPr lang="en-US" b="1" dirty="0"/>
              <a:t> </a:t>
            </a:r>
            <a:r>
              <a:rPr lang="en-US" b="1" dirty="0">
                <a:effectLst/>
              </a:rPr>
              <a:t>*</a:t>
            </a:r>
            <a:r>
              <a:rPr lang="en-US" b="1" dirty="0"/>
              <a:t> </a:t>
            </a:r>
            <a:r>
              <a:rPr lang="en-US" b="1" dirty="0">
                <a:effectLst/>
              </a:rPr>
              <a:t>60</a:t>
            </a:r>
            <a:r>
              <a:rPr lang="en-US" b="1" dirty="0"/>
              <a:t> </a:t>
            </a:r>
            <a:r>
              <a:rPr lang="en-US" b="1" dirty="0">
                <a:effectLst/>
              </a:rPr>
              <a:t>*</a:t>
            </a:r>
            <a:r>
              <a:rPr lang="en-US" b="1" dirty="0"/>
              <a:t> </a:t>
            </a:r>
            <a:r>
              <a:rPr lang="en-US" b="1" dirty="0">
                <a:effectLst/>
              </a:rPr>
              <a:t>60</a:t>
            </a:r>
            <a:r>
              <a:rPr lang="en-US" b="1" dirty="0"/>
              <a:t> </a:t>
            </a:r>
            <a:r>
              <a:rPr lang="en-US" b="1" dirty="0">
                <a:effectLst/>
              </a:rPr>
              <a:t>*</a:t>
            </a:r>
            <a:r>
              <a:rPr lang="en-US" b="1" dirty="0"/>
              <a:t> </a:t>
            </a:r>
            <a:r>
              <a:rPr lang="en-US" b="1" dirty="0">
                <a:effectLst/>
              </a:rPr>
              <a:t>1000;</a:t>
            </a:r>
            <a:r>
              <a:rPr lang="en-US" b="1" dirty="0"/>
              <a:t> </a:t>
            </a:r>
            <a:r>
              <a:rPr lang="en-US" b="1" dirty="0">
                <a:effectLst/>
              </a:rPr>
              <a:t>// Number of milliseconds per day</a:t>
            </a:r>
            <a:endParaRPr b="1"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f11c19435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f11c19435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Picking different random quotes at the start of the game.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almost through all the features of our game - the next thing we need to do is add different sentences that people can try type at random.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start off with, we’re going to need a bunch of sentences to pick from, so we’re going to create a new array called quotes, and add a whole bunch of quotes into the text.</a:t>
            </a:r>
            <a:endParaRPr>
              <a:solidFill>
                <a:schemeClr val="dk1"/>
              </a:solidFill>
            </a:endParaRPr>
          </a:p>
          <a:p>
            <a:pPr marL="0" lvl="0" indent="0" algn="l" rtl="0">
              <a:spcBef>
                <a:spcPts val="0"/>
              </a:spcBef>
              <a:spcAft>
                <a:spcPts val="0"/>
              </a:spcAft>
              <a:buNone/>
            </a:pPr>
            <a:r>
              <a:rPr lang="en">
                <a:solidFill>
                  <a:schemeClr val="dk1"/>
                </a:solidFill>
              </a:rPr>
              <a:t>This can be anything, the more the better. We’re just going to put this array at the top of our file.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11c19435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11c19435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Picking different random quotes at the start of the game.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that we have our set of quotes to pick from, we need to write some code to pick a random quote each time the game is started.</a:t>
            </a:r>
            <a:endParaRPr dirty="0">
              <a:solidFill>
                <a:schemeClr val="dk1"/>
              </a:solidFill>
            </a:endParaRPr>
          </a:p>
          <a:p>
            <a:pPr marL="0" lvl="0" indent="0" algn="l" rtl="0">
              <a:spcBef>
                <a:spcPts val="0"/>
              </a:spcBef>
              <a:spcAft>
                <a:spcPts val="0"/>
              </a:spcAft>
              <a:buNone/>
            </a:pPr>
            <a:r>
              <a:rPr lang="en" dirty="0">
                <a:solidFill>
                  <a:schemeClr val="dk1"/>
                </a:solidFill>
              </a:rPr>
              <a:t>Randomness is JavaScript is slightly weird, but it’s all on this single line of code where we pick a “quote Index”.</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What we’re doing, is we’re generating a random number with Math.random() between 0 and 1, then we’re going to multiply that number by the number of possible quotes.</a:t>
            </a:r>
            <a:endParaRPr dirty="0">
              <a:solidFill>
                <a:schemeClr val="dk1"/>
              </a:solidFill>
            </a:endParaRPr>
          </a:p>
          <a:p>
            <a:pPr marL="0" lvl="0" indent="0" algn="l" rtl="0">
              <a:spcBef>
                <a:spcPts val="0"/>
              </a:spcBef>
              <a:spcAft>
                <a:spcPts val="0"/>
              </a:spcAft>
              <a:buNone/>
            </a:pPr>
            <a:r>
              <a:rPr lang="en" dirty="0">
                <a:solidFill>
                  <a:schemeClr val="dk1"/>
                </a:solidFill>
              </a:rPr>
              <a:t>This will give us a number between ZERO and the number of quotes in our list.</a:t>
            </a:r>
            <a:endParaRPr dirty="0">
              <a:solidFill>
                <a:schemeClr val="dk1"/>
              </a:solidFill>
            </a:endParaRPr>
          </a:p>
          <a:p>
            <a:pPr marL="0" lvl="0" indent="0" algn="l" rtl="0">
              <a:spcBef>
                <a:spcPts val="0"/>
              </a:spcBef>
              <a:spcAft>
                <a:spcPts val="0"/>
              </a:spcAft>
              <a:buNone/>
            </a:pPr>
            <a:r>
              <a:rPr lang="en" dirty="0">
                <a:solidFill>
                  <a:schemeClr val="dk1"/>
                </a:solidFill>
              </a:rPr>
              <a:t>By calling Math.floor on this number, we get an index between 0 and the length of our array.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horrible and nobody ever remembers this, and it gets googled by everyone, every single time people need to get random numbers in JavaScript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IT WORKS!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we have a valid random number for our quotes list, we use an array indexer again to set our quoteText variable to the randomly selected quote from our array.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all our other code works on that quoteText string, none of our other code has to change. How cool is </a:t>
            </a:r>
            <a:endParaRPr b="1"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11c19435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11c19435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Remove punctuation when we're checking input so that it doesn't trip players up.</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finally, to make the game a tiny bit easier, we’re going to remove punctuation from our quotes by using the string.replaceAll function.</a:t>
            </a:r>
            <a:endParaRPr>
              <a:solidFill>
                <a:schemeClr val="dk1"/>
              </a:solidFill>
            </a:endParaRPr>
          </a:p>
          <a:p>
            <a:pPr marL="0" lvl="0" indent="0" algn="l" rtl="0">
              <a:spcBef>
                <a:spcPts val="0"/>
              </a:spcBef>
              <a:spcAft>
                <a:spcPts val="0"/>
              </a:spcAft>
              <a:buNone/>
            </a:pPr>
            <a:r>
              <a:rPr lang="en">
                <a:solidFill>
                  <a:schemeClr val="dk1"/>
                </a:solidFill>
              </a:rPr>
              <a:t>In our checkInput call, where we get the current word from the queue, we’re going to replaceAll occurrences of “.” (the full stop character) and all all instances of “,” (the comma character) with nothing.</a:t>
            </a:r>
            <a:endParaRPr>
              <a:solidFill>
                <a:schemeClr val="dk1"/>
              </a:solidFill>
            </a:endParaRPr>
          </a:p>
          <a:p>
            <a:pPr marL="0" lvl="0" indent="0" algn="l" rtl="0">
              <a:spcBef>
                <a:spcPts val="0"/>
              </a:spcBef>
              <a:spcAft>
                <a:spcPts val="0"/>
              </a:spcAft>
              <a:buNone/>
            </a:pPr>
            <a:r>
              <a:rPr lang="en">
                <a:solidFill>
                  <a:schemeClr val="dk1"/>
                </a:solidFill>
              </a:rPr>
              <a:t>This means that players won’t trip up on working out where to type punctuation while playing our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don’t need to do this, but it was really annoying while we tested this exercise and it makes the game more fun!</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f11c194352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f11c194352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now we have a working, but roughly unstyled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Give everyone the opportunity to catch-up and make sure the game is working in their browsers here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we’re all happy with what we have, we’re going to style up the game to make it look more interesting!</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11c19435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f11c1943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11c19435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f11c19435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Let’s make the game over screen a bit more exciting.</a:t>
            </a:r>
            <a:endParaRPr dirty="0">
              <a:solidFill>
                <a:schemeClr val="dk1"/>
              </a:solidFill>
            </a:endParaRPr>
          </a:p>
          <a:p>
            <a:pPr marL="0" lvl="0" indent="0" algn="l" rtl="0">
              <a:spcBef>
                <a:spcPts val="0"/>
              </a:spcBef>
              <a:spcAft>
                <a:spcPts val="0"/>
              </a:spcAft>
              <a:buNone/>
            </a:pPr>
            <a:r>
              <a:rPr lang="en" dirty="0">
                <a:solidFill>
                  <a:schemeClr val="dk1"/>
                </a:solidFill>
              </a:rPr>
              <a:t>We’re going to do that by adding a class to our body tag called “winner” when the gameOver function is called.</a:t>
            </a:r>
            <a:endParaRPr dirty="0">
              <a:solidFill>
                <a:schemeClr val="dk1"/>
              </a:solidFill>
            </a:endParaRPr>
          </a:p>
          <a:p>
            <a:pPr marL="0" lvl="0" indent="0" algn="l" rtl="0">
              <a:spcBef>
                <a:spcPts val="0"/>
              </a:spcBef>
              <a:spcAft>
                <a:spcPts val="0"/>
              </a:spcAft>
              <a:buNone/>
            </a:pPr>
            <a:r>
              <a:rPr lang="en" dirty="0">
                <a:solidFill>
                  <a:schemeClr val="dk1"/>
                </a:solidFill>
              </a:rPr>
              <a:t>We’re also going to reset this class when we start a new game (along with adding a “started” class to our button).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because we know there is only one body tag in our document, we can access it directly by using the document.body property, and we don’t need to use getElementById like we did for our other elements.</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f11c19435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f11c194352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Next, we’ll add a .winner css class to our style.css file which adds a transparent background image of confetti to our game.</a:t>
            </a:r>
          </a:p>
          <a:p>
            <a:pPr marL="0" lvl="0" indent="0" algn="l" rtl="0">
              <a:spcBef>
                <a:spcPts val="0"/>
              </a:spcBef>
              <a:spcAft>
                <a:spcPts val="0"/>
              </a:spcAft>
              <a:buNone/>
            </a:pPr>
            <a:r>
              <a:rPr lang="en-US" dirty="0">
                <a:solidFill>
                  <a:schemeClr val="dk1"/>
                </a:solidFill>
              </a:rPr>
              <a:t>Image is here: https://cdn.glitch.me/fe55c52b-f859-4f17-a4c6-1af45426e959%2F6ob.gif</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f11c19435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f11c19435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rocket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embed an &lt;i&gt; tag in our button that we can style up as a cute little rocket ship.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 tag? Well - The &lt;i&gt; tag defines a part of text in an alternate voice or mood. It’s normally for italics, but we’ll use it here anyway - we just need an element to style up.</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1c194352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1c19435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Jumping back into our style.css file, we’re going to give our rocket some dimensions, and the background of a rocket ship.</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t>background: url(https://cdn.glitch.com/fe55c52b-f859-4f17-a4c6-1af45426e959%2Frocket.png?v=1620489294028) right center no-repeat;</a:t>
            </a:r>
            <a:endParaRPr dirty="0"/>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11c1943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11c1943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Since the late 1980s typing games have been a fun way to help people of all ages learn how to type.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Most famously, Mavis Beacon taught typing to an entire generation of 1990s school kids.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games are typing practice - typically displaying a word or phrase on the screen that the user has to “touch type” - typing without looking at the keyboard.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Practice makes perfect, and it was a good way to introduce skeptical computer users to typing for the first 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they may appear a strange form of entertainment, when trying to work out how to port their arcade game “The House of the Dead” in the 90s - a zombie shooter that used a light gun, Sega turned their game into the slightly hammy and hilarious “The Typing of the Dead” where you “shot” the zombies by typing the words that appeared next to them as the game played out in front of you. It was surprisingly addictive.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You’ll probably be mortified to hear that Mavis Beacon sadly is not a real person, and was fabricated for the game - the woman on the box is actually the fashion model Rennee L’Esperance.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know. How could they lie to us like that.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84258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11c194352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11c19435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rocket hover animation and slide out on click. THIS IS WHERE WE STOPPED!!!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CSS animation itself is declared as some key-frames - which we give the name “shake”.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way keyframe animation works in CSS is you provide CSS transformation attached to each percentage of the runtime of an animation.</a:t>
            </a:r>
            <a:endParaRPr dirty="0">
              <a:solidFill>
                <a:schemeClr val="dk1"/>
              </a:solidFill>
            </a:endParaRPr>
          </a:p>
          <a:p>
            <a:pPr marL="0" lvl="0" indent="0" algn="l" rtl="0">
              <a:spcBef>
                <a:spcPts val="0"/>
              </a:spcBef>
              <a:spcAft>
                <a:spcPts val="0"/>
              </a:spcAft>
              <a:buNone/>
            </a:pPr>
            <a:r>
              <a:rPr lang="en" dirty="0">
                <a:solidFill>
                  <a:schemeClr val="dk1"/>
                </a:solidFill>
              </a:rPr>
              <a:t>That means that the style that references the animation (in our previous slide), provides the time it takes to play, and each of these “key frame transformations”  run as a percentage of that total execution 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“animation” here is moving the image around by a few pixels on the x and y axis, and rotating it a degree and back again.</a:t>
            </a:r>
            <a:endParaRPr dirty="0">
              <a:solidFill>
                <a:schemeClr val="dk1"/>
              </a:solidFill>
            </a:endParaRPr>
          </a:p>
          <a:p>
            <a:pPr marL="0" lvl="0" indent="0" algn="l" rtl="0">
              <a:spcBef>
                <a:spcPts val="0"/>
              </a:spcBef>
              <a:spcAft>
                <a:spcPts val="0"/>
              </a:spcAft>
              <a:buNone/>
            </a:pPr>
            <a:r>
              <a:rPr lang="en" dirty="0">
                <a:solidFill>
                  <a:schemeClr val="dk1"/>
                </a:solidFill>
              </a:rPr>
              <a:t>This means that when we hover over our rocket ship, it will “shake” a little in place.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Finally, we provide a second keyframe animation called “zoomOutRight” which plays when our “started” class is added.</a:t>
            </a:r>
            <a:endParaRPr dirty="0">
              <a:solidFill>
                <a:schemeClr val="dk1"/>
              </a:solidFill>
            </a:endParaRPr>
          </a:p>
          <a:p>
            <a:pPr marL="0" lvl="0" indent="0" algn="l" rtl="0">
              <a:spcBef>
                <a:spcPts val="0"/>
              </a:spcBef>
              <a:spcAft>
                <a:spcPts val="0"/>
              </a:spcAft>
              <a:buNone/>
            </a:pPr>
            <a:r>
              <a:rPr lang="en" dirty="0">
                <a:solidFill>
                  <a:schemeClr val="dk1"/>
                </a:solidFill>
              </a:rPr>
              <a:t>This is a much simpler animation - it’s a transformation that moves the rocket 500 pixels to the right of our page when the animation is applied.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f11c194352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f11c194352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game instructions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make our game accessible to players, we’re going to have to add some instructions for them to follow.</a:t>
            </a:r>
            <a:endParaRPr>
              <a:solidFill>
                <a:schemeClr val="dk1"/>
              </a:solidFill>
            </a:endParaRPr>
          </a:p>
          <a:p>
            <a:pPr marL="0" lvl="0" indent="0" algn="l" rtl="0">
              <a:spcBef>
                <a:spcPts val="0"/>
              </a:spcBef>
              <a:spcAft>
                <a:spcPts val="0"/>
              </a:spcAft>
              <a:buNone/>
            </a:pPr>
            <a:r>
              <a:rPr lang="en">
                <a:solidFill>
                  <a:schemeClr val="dk1"/>
                </a:solidFill>
              </a:rPr>
              <a:t>We’re just going to add a &lt;main&gt; section, along with a &lt;h1&gt; and a paragraph describing the game.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11c19435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f11c19435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f11c19435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f11c19435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f11c194352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f11c19435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Style up the game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Let’s also add a style to the input element to make our input text box fit our slightly rounded edged theme.</a:t>
            </a:r>
            <a:endParaRPr dirty="0">
              <a:solidFill>
                <a:schemeClr val="dk1"/>
              </a:solidFill>
            </a:endParaRPr>
          </a:p>
          <a:p>
            <a:pPr marL="0" lvl="0" indent="0" algn="l" rtl="0">
              <a:spcBef>
                <a:spcPts val="0"/>
              </a:spcBef>
              <a:spcAft>
                <a:spcPts val="0"/>
              </a:spcAft>
              <a:buNone/>
            </a:pPr>
            <a:r>
              <a:rPr lang="en" dirty="0">
                <a:solidFill>
                  <a:schemeClr val="dk1"/>
                </a:solidFill>
              </a:rPr>
              <a:t>We’ll add a border radius, some padding, and a shadow to make it look good.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finally, let’s make that congratulations text uppercase, bold and golden, so our players know when they do REALLY well ;)</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Starter project available on Glitch here: </a:t>
            </a:r>
            <a:r>
              <a:rPr lang="en" u="sng" dirty="0">
                <a:solidFill>
                  <a:schemeClr val="hlink"/>
                </a:solidFill>
                <a:hlinkClick r:id="rId3"/>
              </a:rPr>
              <a:t>https://fef-typing-game-starter.glitch.me/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Glitch here: </a:t>
            </a:r>
            <a:r>
              <a:rPr lang="en" u="sng" dirty="0">
                <a:solidFill>
                  <a:schemeClr val="hlink"/>
                </a:solidFill>
                <a:hlinkClick r:id="rId4"/>
              </a:rPr>
              <a:t>https://fef-typing-game-complete.glitch.me/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GitHub here: </a:t>
            </a:r>
            <a:r>
              <a:rPr lang="en" u="sng" dirty="0">
                <a:solidFill>
                  <a:srgbClr val="0097A7"/>
                </a:solidFill>
                <a:hlinkClick r:id="rId5">
                  <a:extLst>
                    <a:ext uri="{A12FA001-AC4F-418D-AE19-62706E023703}">
                      <ahyp:hlinkClr xmlns:ahyp="http://schemas.microsoft.com/office/drawing/2018/hyperlinkcolor" val="tx"/>
                    </a:ext>
                  </a:extLst>
                </a:hlinkClick>
              </a:rPr>
              <a:t>snakemode/TypingGame (github.com)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Before we start, we’re going to need to create some empty files to work in.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you’re in Visual Studio Code, you’ll need to create a new directory on your computer, and add three empty files - index.html, script.js and style.css.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You’ll need to install the plugin “liveserver” so that we can work on our game - you can do that from the Visual Studio Code extensions browser.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you’d prefer to work in glitch, there’s a starter project pre-configured here </a:t>
            </a:r>
            <a:r>
              <a:rPr lang="en" u="sng" dirty="0">
                <a:solidFill>
                  <a:srgbClr val="0097A7"/>
                </a:solidFill>
                <a:hlinkClick r:id="rId6">
                  <a:extLst>
                    <a:ext uri="{A12FA001-AC4F-418D-AE19-62706E023703}">
                      <ahyp:hlinkClr xmlns:ahyp="http://schemas.microsoft.com/office/drawing/2018/hyperlinkcolor" val="tx"/>
                    </a:ext>
                  </a:extLst>
                </a:hlinkClick>
              </a:rPr>
              <a:t>Typinggame Starter (glitch.com)</a:t>
            </a:r>
            <a:r>
              <a:rPr lang="en" dirty="0">
                <a:solidFill>
                  <a:schemeClr val="dk1"/>
                </a:solidFill>
              </a:rPr>
              <a:t> - the editor isn’t as good as in VSCode but it’s easier to get started.</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f11c19435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f11c19435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Re-set the rocket ship animation by resetting the button class.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finish off our styling, we’re going to need to add a tiny bit of javascript to the end of our startGame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we click the start button, our button gains the class “started”, which triggers the animation for the rocket ship to fly away.</a:t>
            </a:r>
            <a:endParaRPr dirty="0">
              <a:solidFill>
                <a:schemeClr val="dk1"/>
              </a:solidFill>
            </a:endParaRPr>
          </a:p>
          <a:p>
            <a:pPr marL="0" lvl="0" indent="0" algn="l" rtl="0">
              <a:spcBef>
                <a:spcPts val="0"/>
              </a:spcBef>
              <a:spcAft>
                <a:spcPts val="0"/>
              </a:spcAft>
              <a:buNone/>
            </a:pPr>
            <a:r>
              <a:rPr lang="en" dirty="0">
                <a:solidFill>
                  <a:schemeClr val="dk1"/>
                </a:solidFill>
              </a:rPr>
              <a:t>If we want the rocket shit to RETURN for subsequent games, we need a way to set the class name back to “button”.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use JavaScripts setTimeout function, which will run some of our code after a certain amount of 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Here you can see we call setTimeout, passing an anonymous function as the first parameter, and 2000 as the second parameter (that’s 2000 milliseconds).</a:t>
            </a:r>
            <a:endParaRPr dirty="0">
              <a:solidFill>
                <a:schemeClr val="dk1"/>
              </a:solidFill>
            </a:endParaRPr>
          </a:p>
          <a:p>
            <a:pPr marL="0" lvl="0" indent="0" algn="l" rtl="0">
              <a:spcBef>
                <a:spcPts val="0"/>
              </a:spcBef>
              <a:spcAft>
                <a:spcPts val="0"/>
              </a:spcAft>
              <a:buNone/>
            </a:pPr>
            <a:r>
              <a:rPr lang="en" dirty="0">
                <a:solidFill>
                  <a:schemeClr val="dk1"/>
                </a:solidFill>
              </a:rPr>
              <a:t>Our anonymous function sets the className of our start button back to “button” two seconds after it’s clicked.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means when the player has finished one round, the animation will work correctly if they click the button </a:t>
            </a:r>
            <a:endParaRPr b="1" dirty="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faa75cf3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faa75cf3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Now there is another lecture when we run a 6 week cohort called the TODO app. I will post the slides and feel free to walk through it on your own but I did want to touch on a few concepts</a:t>
            </a:r>
          </a:p>
          <a:p>
            <a:pPr marL="0" lvl="0" indent="0" algn="l" rtl="0">
              <a:spcBef>
                <a:spcPts val="0"/>
              </a:spcBef>
              <a:spcAft>
                <a:spcPts val="0"/>
              </a:spcAft>
              <a:buNone/>
            </a:pPr>
            <a:r>
              <a:rPr lang="en-GB" b="1" dirty="0"/>
              <a:t>that it covers, the DOM, HTML templates, storing data in local browser storage and using APIs. We will just be lightly covering these concepts.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GB" dirty="0" err="1"/>
              <a:t>ToDo</a:t>
            </a:r>
            <a:r>
              <a:rPr lang="en-GB" dirty="0"/>
              <a:t> list apps are some of the most popular “learning and demo” apps in programming because they deal with three of the most important parts of building applications - accepting input, rendering data on the screen, and saving and loading data. </a:t>
            </a:r>
            <a:r>
              <a:rPr lang="en-GB" b="1" dirty="0"/>
              <a:t>While we don’t have time to cover the entire TODO app, we can cover some of these concepts.</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GB" strike="sngStrike" dirty="0"/>
              <a:t>The really cool thing about building </a:t>
            </a:r>
            <a:r>
              <a:rPr lang="en-GB" strike="sngStrike" dirty="0" err="1"/>
              <a:t>ToDo</a:t>
            </a:r>
            <a:r>
              <a:rPr lang="en-GB" strike="sngStrike" dirty="0"/>
              <a:t> apps now, is that </a:t>
            </a:r>
            <a:r>
              <a:rPr lang="en-GB" dirty="0"/>
              <a:t>over the last ten years or so, storing data between sessions has become much easier in a browser than it ever was before - where previously you might have had to learn desktop programming to build an app like this, we can now do it inside the browser and it’s awesome.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Instead of a TODO list, we are going to add a game score list to our typing game kind of like the ones you see at the arcade when you walk up to a game and it tells you the high scores.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we’re going to build;</a:t>
            </a:r>
            <a:endParaRPr dirty="0"/>
          </a:p>
          <a:p>
            <a:pPr marL="457200" lvl="0" indent="-298450" algn="l" rtl="0">
              <a:spcBef>
                <a:spcPts val="0"/>
              </a:spcBef>
              <a:spcAft>
                <a:spcPts val="0"/>
              </a:spcAft>
              <a:buSzPts val="1100"/>
              <a:buChar char="-"/>
            </a:pPr>
            <a:r>
              <a:rPr lang="en-GB" dirty="0"/>
              <a:t>Some HTML UI for our Score list</a:t>
            </a:r>
            <a:endParaRPr dirty="0"/>
          </a:p>
          <a:p>
            <a:pPr marL="457200" lvl="0" indent="-298450" algn="l" rtl="0">
              <a:spcBef>
                <a:spcPts val="0"/>
              </a:spcBef>
              <a:spcAft>
                <a:spcPts val="0"/>
              </a:spcAft>
              <a:buSzPts val="1100"/>
              <a:buChar char="-"/>
            </a:pPr>
            <a:r>
              <a:rPr lang="en-GB" dirty="0"/>
              <a:t>Some JavaScript code that uses the browsers </a:t>
            </a:r>
            <a:r>
              <a:rPr lang="en-GB" dirty="0" err="1"/>
              <a:t>localStorage</a:t>
            </a:r>
            <a:r>
              <a:rPr lang="en-GB" dirty="0"/>
              <a:t> API to save and load our scores</a:t>
            </a:r>
            <a:endParaRPr dirty="0"/>
          </a:p>
          <a:p>
            <a:pPr marL="457200" lvl="0" indent="-298450" algn="l" rtl="0">
              <a:spcBef>
                <a:spcPts val="0"/>
              </a:spcBef>
              <a:spcAft>
                <a:spcPts val="0"/>
              </a:spcAft>
              <a:buSzPts val="1100"/>
              <a:buChar char="-"/>
            </a:pPr>
            <a:r>
              <a:rPr lang="en-GB" dirty="0"/>
              <a:t>Some CSS to style it up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we’ve got everything working and saved inside the browser, we’ll also talk briefly about how we can save the data using something called a HTTP API - which is how most web apps save data in the real world.</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faa75cf3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faa75cf3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Add an unordered list - </a:t>
            </a:r>
            <a:r>
              <a:rPr lang="en-GB" dirty="0" err="1"/>
              <a:t>ul</a:t>
            </a:r>
            <a:r>
              <a:rPr lang="en-GB" dirty="0"/>
              <a:t> tag.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strike="sngStrike" dirty="0"/>
              <a:t>Now we’ve got our header in place, w</a:t>
            </a:r>
            <a:r>
              <a:rPr lang="en-GB" dirty="0"/>
              <a:t>e need to start building up our dynamic UI elements.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b="1" dirty="0"/>
              <a:t>Our score list UI </a:t>
            </a:r>
            <a:r>
              <a:rPr lang="en-GB" dirty="0"/>
              <a:t>is going to be made up of a &lt;</a:t>
            </a:r>
            <a:r>
              <a:rPr lang="en-GB" dirty="0" err="1"/>
              <a:t>ul</a:t>
            </a:r>
            <a:r>
              <a:rPr lang="en-GB" dirty="0"/>
              <a:t>&gt; unordered list tag, with an &lt;li&gt; list item inside of it for </a:t>
            </a:r>
            <a:r>
              <a:rPr lang="en-GB" b="1" dirty="0"/>
              <a:t>each name and score</a:t>
            </a:r>
            <a:r>
              <a:rPr lang="en-GB"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faa75cf3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faa75cf3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Add an example item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So to start with, we’re going to add an </a:t>
            </a:r>
            <a:r>
              <a:rPr lang="en-GB" b="1" dirty="0"/>
              <a:t>example gamer name and score</a:t>
            </a:r>
            <a:r>
              <a:rPr lang="en-GB" dirty="0"/>
              <a:t>, literally just a list item with the words “Top Gamer  2 seconds” in it, so we can see something while we’re building our application.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faa75cf3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faa75cf3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Add an input text box before the start game button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strike="sngStrike" dirty="0"/>
              <a:t>Above the list of tasks, we’re going to add an input text box (giving it an id, a </a:t>
            </a:r>
            <a:r>
              <a:rPr lang="en-GB" strike="sngStrike" dirty="0" err="1"/>
              <a:t>css</a:t>
            </a:r>
            <a:r>
              <a:rPr lang="en-GB" strike="sngStrike" dirty="0"/>
              <a:t> class a type of text, and some placeholder text), and a button with an id and </a:t>
            </a:r>
            <a:r>
              <a:rPr lang="en-GB" strike="sngStrike" dirty="0" err="1"/>
              <a:t>css</a:t>
            </a:r>
            <a:r>
              <a:rPr lang="en-GB" strike="sngStrike" dirty="0"/>
              <a:t> class.</a:t>
            </a:r>
            <a:endParaRPr strike="sngStrike"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We’re going to need to write some code so that when the user types their gaming name in our textbox and clicks “start”, we can keep track of our gamer.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faa75cf3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faa75cf3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493d16044ad474b1d81ffc255edca6fa35890935</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Surround it with a div.</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Next we’re going to group our input and button together in a div - we’ll use this div to visually align them side by side later.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faa75cf3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faa75cf3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0f26422dbe570f3e5fdeb37ad7d0cf7b37c0ca22</a:t>
            </a:r>
            <a:endParaRPr dirty="0"/>
          </a:p>
          <a:p>
            <a:pPr marL="0" lvl="0" indent="0" algn="l" rtl="0">
              <a:spcBef>
                <a:spcPts val="0"/>
              </a:spcBef>
              <a:spcAft>
                <a:spcPts val="0"/>
              </a:spcAft>
              <a:buClr>
                <a:schemeClr val="dk1"/>
              </a:buClr>
              <a:buSzPts val="1100"/>
              <a:buFont typeface="Arial"/>
              <a:buNone/>
            </a:pPr>
            <a:endParaRPr dirty="0"/>
          </a:p>
          <a:p>
            <a:pPr marL="171450" lvl="0" indent="-171450" algn="l" rtl="0">
              <a:spcBef>
                <a:spcPts val="0"/>
              </a:spcBef>
              <a:spcAft>
                <a:spcPts val="0"/>
              </a:spcAft>
              <a:buClr>
                <a:schemeClr val="dk1"/>
              </a:buClr>
              <a:buSzPts val="1100"/>
              <a:buFont typeface="Arial" panose="020B0604020202020204" pitchFamily="34" charset="0"/>
              <a:buChar char="•"/>
            </a:pPr>
            <a:r>
              <a:rPr lang="en-GB" dirty="0"/>
              <a:t>We will use the DOM to </a:t>
            </a:r>
            <a:r>
              <a:rPr lang="en-GB" b="1" dirty="0"/>
              <a:t>find the gamer-name input box, </a:t>
            </a:r>
            <a:r>
              <a:rPr lang="en-GB" b="1" strike="noStrike" dirty="0"/>
              <a:t>and in addition we have already set up a few other variables from using the DOM.</a:t>
            </a:r>
          </a:p>
          <a:p>
            <a:pPr marL="171450" lvl="0" indent="-171450" algn="l" rtl="0">
              <a:spcBef>
                <a:spcPts val="0"/>
              </a:spcBef>
              <a:spcAft>
                <a:spcPts val="0"/>
              </a:spcAft>
              <a:buClr>
                <a:schemeClr val="dk1"/>
              </a:buClr>
              <a:buSzPts val="1100"/>
              <a:buFont typeface="Arial" panose="020B0604020202020204" pitchFamily="34" charset="0"/>
              <a:buChar char="•"/>
            </a:pPr>
            <a:endParaRPr lang="en-GB" b="1" dirty="0"/>
          </a:p>
          <a:p>
            <a:pPr marL="171450" lvl="0" indent="-171450" algn="l" rtl="0">
              <a:spcBef>
                <a:spcPts val="0"/>
              </a:spcBef>
              <a:spcAft>
                <a:spcPts val="0"/>
              </a:spcAft>
              <a:buClr>
                <a:schemeClr val="dk1"/>
              </a:buClr>
              <a:buSzPts val="1100"/>
              <a:buFont typeface="Arial" panose="020B0604020202020204" pitchFamily="34" charset="0"/>
              <a:buChar char="•"/>
            </a:pPr>
            <a:r>
              <a:rPr lang="en-GB" b="1" dirty="0"/>
              <a:t>PAUSE HERE to explain the DOM again.</a:t>
            </a:r>
          </a:p>
          <a:p>
            <a:pPr marL="171450" lvl="0" indent="-171450" algn="l" rtl="0">
              <a:spcBef>
                <a:spcPts val="0"/>
              </a:spcBef>
              <a:spcAft>
                <a:spcPts val="0"/>
              </a:spcAft>
              <a:buClr>
                <a:schemeClr val="dk1"/>
              </a:buClr>
              <a:buSzPts val="1100"/>
              <a:buFont typeface="Arial" panose="020B0604020202020204" pitchFamily="34" charset="0"/>
              <a:buChar char="•"/>
            </a:pPr>
            <a:r>
              <a:rPr lang="en-GB" b="1" dirty="0"/>
              <a:t>The DOM stands for the Document Object Model. When you open a page in your browser, the browser retrieves the page HTML text and PARSES it. It builds up a </a:t>
            </a:r>
            <a:r>
              <a:rPr lang="en-GB" b="1" dirty="0" err="1"/>
              <a:t>modeal</a:t>
            </a:r>
            <a:r>
              <a:rPr lang="en-GB" b="1" dirty="0"/>
              <a:t> of the document structure and uses this model to draw the page on the screen(from eloquent </a:t>
            </a:r>
            <a:r>
              <a:rPr lang="en-GB" b="1" dirty="0" err="1"/>
              <a:t>js</a:t>
            </a:r>
            <a:r>
              <a:rPr lang="en-GB" b="1" dirty="0"/>
              <a:t>?). It is a data structure you can read or modify. You can think of the HTML as a set of boxes, each box is an object in the DOM. We also discuss the DOM by talking about it’s nodes(ref pic from </a:t>
            </a:r>
            <a:r>
              <a:rPr lang="en-GB" b="1" dirty="0" err="1"/>
              <a:t>freecodecamp</a:t>
            </a:r>
            <a:r>
              <a:rPr lang="en-GB" b="1" dirty="0"/>
              <a:t>), children nodes and it’s tree like structure. In programming we talk about trees when an object has a branching structure, a single well defined root no self referencing cycles.</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Now we’ve got the basic HTML for our app, we’re going to write a little bit of JavaScript.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We’ll start off by using the documents </a:t>
            </a:r>
            <a:r>
              <a:rPr lang="en-GB" dirty="0" err="1"/>
              <a:t>getElementById</a:t>
            </a:r>
            <a:r>
              <a:rPr lang="en-GB" dirty="0"/>
              <a:t> function to get references to our input box (assigned to </a:t>
            </a:r>
            <a:r>
              <a:rPr lang="en-GB" dirty="0" err="1"/>
              <a:t>taskInput</a:t>
            </a:r>
            <a:r>
              <a:rPr lang="en-GB" dirty="0"/>
              <a:t>) and our start button (assigned to start)</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faa75cf3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faa75cf3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1e3ca2eac2fbbe386116ed7398a05273a8f5bf63</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a:t>
            </a:r>
            <a:r>
              <a:rPr lang="en-US" dirty="0"/>
              <a:t>Since we already have a click event listener set up to listen for clicks on our start game button, we can add some code to the </a:t>
            </a:r>
            <a:r>
              <a:rPr lang="en-US" dirty="0" err="1"/>
              <a:t>startGame</a:t>
            </a:r>
            <a:r>
              <a:rPr lang="en-US" dirty="0"/>
              <a:t> handler function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faa75cf3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faa75cf3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3feeeb762e4cc51b771035c4b773d65acbae868f</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Create a new array to store our items in.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Next, we’re going to create an array called items to store our scores in (for the moment!).</a:t>
            </a: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efaa75cf3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efaa75cf3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This array is going to be fancy!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GB" dirty="0"/>
              <a:t>Add an example name and milliseconds to the scores array.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we’re going to hardcode this for now.</a:t>
            </a:r>
            <a:endParaRPr dirty="0"/>
          </a:p>
          <a:p>
            <a:pPr marL="0" lvl="0" indent="0" algn="l" rtl="0">
              <a:spcBef>
                <a:spcPts val="0"/>
              </a:spcBef>
              <a:spcAft>
                <a:spcPts val="0"/>
              </a:spcAft>
              <a:buClr>
                <a:schemeClr val="dk1"/>
              </a:buClr>
              <a:buSzPts val="1100"/>
              <a:buFont typeface="Arial"/>
              <a:buNone/>
            </a:pPr>
            <a:r>
              <a:rPr lang="en-GB" dirty="0"/>
              <a:t>Our array elements are just </a:t>
            </a:r>
            <a:r>
              <a:rPr lang="en-GB" dirty="0" err="1"/>
              <a:t>javascript</a:t>
            </a:r>
            <a:r>
              <a:rPr lang="en-GB" dirty="0"/>
              <a:t> objects. That’s the fancy part, the quotes array was just an array of strings.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Each element in the array has a “name” - the gamer name, and a number called “</a:t>
            </a:r>
            <a:r>
              <a:rPr lang="en-GB" dirty="0" err="1"/>
              <a:t>millseconds</a:t>
            </a:r>
            <a:r>
              <a:rPr lang="en-GB" dirty="0"/>
              <a:t>” to hold the time it took to complete the game.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empty boilerplate code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start our game by adding some HTML boilerplate code that we’ll work inside of.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the usual doctype declaration, HTML tag, and head, with a title, a link to our CSS file, and a script tag pointing to our javascript file.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an empty body tag right now, but we’re going to add all of our markup in there as we go.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you’re wondering what those “meta” tags are - they help our website run correctly on mobile devices.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efaa75cf3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efaa75cf3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6bb98eb2e8f1c244290a328a3772bcd00ec0714f</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Create new items on button click.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Having hardcoded scores is fine, but it’s not going to let users of our app actually add their own name and score to the list. To do that, we need to add some code into our </a:t>
            </a:r>
            <a:r>
              <a:rPr lang="en-GB" b="1" dirty="0" err="1"/>
              <a:t>startGame</a:t>
            </a:r>
            <a:r>
              <a:rPr lang="en-GB" dirty="0"/>
              <a:t> function.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Here we’re creating a new </a:t>
            </a:r>
            <a:r>
              <a:rPr lang="en-GB" dirty="0" err="1"/>
              <a:t>scoreItem</a:t>
            </a:r>
            <a:r>
              <a:rPr lang="en-GB" dirty="0"/>
              <a:t> Object when </a:t>
            </a:r>
            <a:r>
              <a:rPr lang="en-GB" dirty="0" err="1"/>
              <a:t>startGame</a:t>
            </a:r>
            <a:r>
              <a:rPr lang="en-GB" dirty="0"/>
              <a:t> is called from a button click.</a:t>
            </a:r>
            <a:endParaRPr dirty="0"/>
          </a:p>
          <a:p>
            <a:pPr marL="0" lvl="0" indent="0" algn="l" rtl="0">
              <a:spcBef>
                <a:spcPts val="0"/>
              </a:spcBef>
              <a:spcAft>
                <a:spcPts val="0"/>
              </a:spcAft>
              <a:buNone/>
            </a:pPr>
            <a:r>
              <a:rPr lang="en-GB" dirty="0"/>
              <a:t>We’re setting the name property value to the </a:t>
            </a:r>
            <a:r>
              <a:rPr lang="en-GB" dirty="0" err="1"/>
              <a:t>gamerName.value</a:t>
            </a:r>
            <a:r>
              <a:rPr lang="en-GB" dirty="0"/>
              <a:t> (the thing the user typed in the input text box) and setting the milliseconds property value to zero to begin with.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Next, we’re pushing the new </a:t>
            </a:r>
            <a:r>
              <a:rPr lang="en-GB" dirty="0" err="1"/>
              <a:t>scoreItem</a:t>
            </a:r>
            <a:r>
              <a:rPr lang="en-GB" dirty="0"/>
              <a:t> into our scores array, (which will add it to the end of the array).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Finally when the game is over, we want to alter the </a:t>
            </a:r>
            <a:r>
              <a:rPr lang="en-GB" dirty="0" err="1"/>
              <a:t>scoreItem</a:t>
            </a:r>
            <a:r>
              <a:rPr lang="en-GB" dirty="0"/>
              <a:t> so that it has the milliseconds it took to finish the game. We are going to add something to the </a:t>
            </a:r>
            <a:r>
              <a:rPr lang="en-GB" dirty="0" err="1"/>
              <a:t>gameOver</a:t>
            </a:r>
            <a:r>
              <a:rPr lang="en-GB" dirty="0"/>
              <a:t>() function that will pop off the last item of the array, update the score property and push it back in. We also could do this several ways, but updating the item directly by index, using an array find method etc. Here I just want to demo how push and pop work on an array.</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efaa75cf3b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efaa75cf3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Local Storage is part of the browser web storage API that lets websites save </a:t>
            </a:r>
            <a:r>
              <a:rPr lang="en-GB" b="1" dirty="0"/>
              <a:t>string data</a:t>
            </a:r>
            <a:r>
              <a:rPr lang="en-GB" dirty="0"/>
              <a:t> in a users browser using key value pairs	.</a:t>
            </a:r>
            <a:endParaRPr dirty="0"/>
          </a:p>
          <a:p>
            <a:pPr marL="0" lvl="0" indent="0" algn="l" rtl="0">
              <a:spcBef>
                <a:spcPts val="0"/>
              </a:spcBef>
              <a:spcAft>
                <a:spcPts val="0"/>
              </a:spcAft>
              <a:buNone/>
            </a:pPr>
            <a:r>
              <a:rPr lang="en-GB" dirty="0"/>
              <a:t>The two most important </a:t>
            </a:r>
            <a:r>
              <a:rPr lang="en-GB" dirty="0" err="1"/>
              <a:t>localStorage</a:t>
            </a:r>
            <a:r>
              <a:rPr lang="en-GB" dirty="0"/>
              <a:t> APIs are </a:t>
            </a:r>
            <a:r>
              <a:rPr lang="en-GB" dirty="0" err="1"/>
              <a:t>setItem</a:t>
            </a:r>
            <a:r>
              <a:rPr lang="en-GB" dirty="0"/>
              <a:t> and </a:t>
            </a:r>
            <a:r>
              <a:rPr lang="en-GB" dirty="0" err="1"/>
              <a:t>getItem</a:t>
            </a:r>
            <a:r>
              <a:rPr lang="en-GB" dirty="0"/>
              <a:t>, and using them, you can save a string, and load it back later, even after your page refreshes or reloads.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We’re going to use local Storage to save our scores array so that if we revisit our Game list after we close our browser, our score data will still be saved and we can keep track of our scoring between browsing sessions.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Because local Storage only stores strings, and not JavaScript objects, we’re going to have to </a:t>
            </a:r>
            <a:r>
              <a:rPr lang="en-GB" dirty="0" err="1"/>
              <a:t>stringify</a:t>
            </a:r>
            <a:r>
              <a:rPr lang="en-GB" dirty="0"/>
              <a:t> our items before we save them, and parse them back to a </a:t>
            </a:r>
            <a:r>
              <a:rPr lang="en-GB" dirty="0" err="1"/>
              <a:t>javascript</a:t>
            </a:r>
            <a:r>
              <a:rPr lang="en-GB" dirty="0"/>
              <a:t> object when we load them. That’s just a fancy way of saying “Covert our objects to a string, and convert them back to objects”. </a:t>
            </a:r>
            <a:r>
              <a:rPr lang="en-GB" b="1" dirty="0"/>
              <a:t>Also known as serializing (cereal </a:t>
            </a:r>
            <a:r>
              <a:rPr lang="en-GB" b="1" dirty="0" err="1"/>
              <a:t>xmas</a:t>
            </a:r>
            <a:r>
              <a:rPr lang="en-GB" b="1" dirty="0"/>
              <a:t> story). </a:t>
            </a:r>
            <a:r>
              <a:rPr lang="en-GB" b="1" dirty="0" err="1"/>
              <a:t>Mneumonic</a:t>
            </a:r>
            <a:r>
              <a:rPr lang="en-GB" b="1" dirty="0"/>
              <a:t>.</a:t>
            </a:r>
          </a:p>
          <a:p>
            <a:pPr marL="0" lvl="0" indent="0" algn="l" rtl="0">
              <a:spcBef>
                <a:spcPts val="0"/>
              </a:spcBef>
              <a:spcAft>
                <a:spcPts val="0"/>
              </a:spcAft>
              <a:buNone/>
            </a:pPr>
            <a:endParaRPr lang="en-GB" b="1" dirty="0"/>
          </a:p>
          <a:p>
            <a:pPr marL="0" lvl="0" indent="0" algn="l" rtl="0">
              <a:spcBef>
                <a:spcPts val="0"/>
              </a:spcBef>
              <a:spcAft>
                <a:spcPts val="0"/>
              </a:spcAft>
              <a:buNone/>
            </a:pPr>
            <a:r>
              <a:rPr lang="en-GB" b="1" dirty="0"/>
              <a:t>Try in browser?</a:t>
            </a:r>
            <a:endParaRPr b="1"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faa75cf3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faa75cf3b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08fd7c5318cf74875faabf3d0c446cd48ce47886</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Add </a:t>
            </a:r>
            <a:r>
              <a:rPr lang="en-GB" dirty="0" err="1"/>
              <a:t>GetScores</a:t>
            </a:r>
            <a:r>
              <a:rPr lang="en-GB" dirty="0"/>
              <a:t> and </a:t>
            </a:r>
            <a:r>
              <a:rPr lang="en-GB" dirty="0" err="1"/>
              <a:t>SaveScores</a:t>
            </a:r>
            <a:r>
              <a:rPr lang="en-GB" dirty="0"/>
              <a:t> functions.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We’re going to start out by adding two new empty functions, </a:t>
            </a:r>
            <a:r>
              <a:rPr lang="en-GB" dirty="0" err="1"/>
              <a:t>getScores</a:t>
            </a:r>
            <a:r>
              <a:rPr lang="en-GB" dirty="0"/>
              <a:t> and </a:t>
            </a:r>
            <a:r>
              <a:rPr lang="en-GB" dirty="0" err="1"/>
              <a:t>saveScores</a:t>
            </a:r>
            <a:r>
              <a:rPr lang="en-GB" dirty="0"/>
              <a:t> to our code.</a:t>
            </a:r>
            <a:endParaRPr dirty="0"/>
          </a:p>
          <a:p>
            <a:pPr marL="0" lvl="0" indent="0" algn="l" rtl="0">
              <a:spcBef>
                <a:spcPts val="0"/>
              </a:spcBef>
              <a:spcAft>
                <a:spcPts val="0"/>
              </a:spcAft>
              <a:buNone/>
            </a:pPr>
            <a:r>
              <a:rPr lang="en-GB" dirty="0"/>
              <a:t>Right now, </a:t>
            </a:r>
            <a:r>
              <a:rPr lang="en-GB" dirty="0" err="1"/>
              <a:t>getScores</a:t>
            </a:r>
            <a:r>
              <a:rPr lang="en-GB" dirty="0"/>
              <a:t> will just return an empty array, and </a:t>
            </a:r>
            <a:r>
              <a:rPr lang="en-GB" dirty="0" err="1"/>
              <a:t>saveScores</a:t>
            </a:r>
            <a:r>
              <a:rPr lang="en-GB" dirty="0"/>
              <a:t> is going to do absolutely nothing.</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faa75cf3b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faa75cf3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e9bd028a5db2aa44326ff5555a95aaac1e31047e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Call </a:t>
            </a:r>
            <a:r>
              <a:rPr lang="en-GB" dirty="0" err="1"/>
              <a:t>getScores</a:t>
            </a:r>
            <a:r>
              <a:rPr lang="en-GB" dirty="0"/>
              <a:t> when the page loads.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We’ll then change the very start of our code where we currently create our scores array, and swap it out for a call to this new </a:t>
            </a:r>
            <a:r>
              <a:rPr lang="en-GB" dirty="0" err="1"/>
              <a:t>getScores</a:t>
            </a:r>
            <a:r>
              <a:rPr lang="en-GB" dirty="0"/>
              <a:t> function.</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efaa75cf3b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efaa75cf3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We need to make sure we call </a:t>
            </a:r>
            <a:r>
              <a:rPr lang="en-GB" dirty="0" err="1"/>
              <a:t>saveScores</a:t>
            </a:r>
            <a:r>
              <a:rPr lang="en-GB" dirty="0"/>
              <a:t> when the game is complete and the item is ready to be saved so again in our Game Over function.</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Save and load from </a:t>
            </a:r>
            <a:r>
              <a:rPr lang="en-GB" dirty="0" err="1"/>
              <a:t>localStorage</a:t>
            </a:r>
            <a:r>
              <a:rPr lang="en-GB" dirty="0"/>
              <a:t> when get and set items are called.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GB" dirty="0"/>
              <a:t>Now let’s make </a:t>
            </a:r>
            <a:r>
              <a:rPr lang="en-GB" dirty="0" err="1"/>
              <a:t>getScores</a:t>
            </a:r>
            <a:r>
              <a:rPr lang="en-GB" dirty="0"/>
              <a:t> and </a:t>
            </a:r>
            <a:r>
              <a:rPr lang="en-GB" dirty="0" err="1"/>
              <a:t>saveScores</a:t>
            </a:r>
            <a:r>
              <a:rPr lang="en-GB" dirty="0"/>
              <a:t> really do something!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err="1"/>
              <a:t>getScores</a:t>
            </a:r>
            <a:r>
              <a:rPr lang="en-GB" dirty="0"/>
              <a:t> does three things.</a:t>
            </a:r>
            <a:endParaRPr dirty="0"/>
          </a:p>
          <a:p>
            <a:pPr marL="457200" lvl="0" indent="-298450" algn="l" rtl="0">
              <a:spcBef>
                <a:spcPts val="0"/>
              </a:spcBef>
              <a:spcAft>
                <a:spcPts val="0"/>
              </a:spcAft>
              <a:buSzPts val="1100"/>
              <a:buChar char="-"/>
            </a:pPr>
            <a:r>
              <a:rPr lang="en-GB" dirty="0"/>
              <a:t>It creates a </a:t>
            </a:r>
            <a:r>
              <a:rPr lang="en-GB" dirty="0" err="1"/>
              <a:t>const</a:t>
            </a:r>
            <a:r>
              <a:rPr lang="en-GB" dirty="0"/>
              <a:t> called </a:t>
            </a:r>
            <a:r>
              <a:rPr lang="en-GB" dirty="0" err="1"/>
              <a:t>noScoresFound</a:t>
            </a:r>
            <a:r>
              <a:rPr lang="en-GB" dirty="0"/>
              <a:t>, and sets it to the STRING REPRESENTATION of an empty array. Look really carefully at this line - it’s not an empty array, it’s a string containing two square brackets!</a:t>
            </a:r>
            <a:endParaRPr dirty="0"/>
          </a:p>
          <a:p>
            <a:pPr marL="457200" lvl="0" indent="-298450" algn="l" rtl="0">
              <a:spcBef>
                <a:spcPts val="0"/>
              </a:spcBef>
              <a:spcAft>
                <a:spcPts val="0"/>
              </a:spcAft>
              <a:buSzPts val="1100"/>
              <a:buChar char="-"/>
            </a:pPr>
            <a:r>
              <a:rPr lang="en-GB" dirty="0"/>
              <a:t>It then tries to use the </a:t>
            </a:r>
            <a:r>
              <a:rPr lang="en-GB" dirty="0" err="1"/>
              <a:t>localStorage</a:t>
            </a:r>
            <a:r>
              <a:rPr lang="en-GB" dirty="0"/>
              <a:t> </a:t>
            </a:r>
            <a:r>
              <a:rPr lang="en-GB" dirty="0" err="1"/>
              <a:t>getScores</a:t>
            </a:r>
            <a:r>
              <a:rPr lang="en-GB" dirty="0"/>
              <a:t> API to load an item called </a:t>
            </a:r>
            <a:r>
              <a:rPr lang="en-GB" b="1" dirty="0"/>
              <a:t>scores</a:t>
            </a:r>
            <a:r>
              <a:rPr lang="en-GB" dirty="0"/>
              <a:t> and assign those items to a constant called </a:t>
            </a:r>
            <a:r>
              <a:rPr lang="en-GB" dirty="0" err="1"/>
              <a:t>scoresJSON</a:t>
            </a:r>
            <a:r>
              <a:rPr lang="en-GB" dirty="0"/>
              <a:t>.</a:t>
            </a:r>
            <a:endParaRPr dirty="0"/>
          </a:p>
          <a:p>
            <a:pPr marL="457200" lvl="0" indent="-298450" algn="l" rtl="0">
              <a:spcBef>
                <a:spcPts val="0"/>
              </a:spcBef>
              <a:spcAft>
                <a:spcPts val="0"/>
              </a:spcAft>
              <a:buSzPts val="1100"/>
              <a:buChar char="-"/>
            </a:pPr>
            <a:r>
              <a:rPr lang="en-GB" dirty="0"/>
              <a:t>Parses </a:t>
            </a:r>
            <a:r>
              <a:rPr lang="en-GB" dirty="0" err="1"/>
              <a:t>scoresJSON</a:t>
            </a:r>
            <a:r>
              <a:rPr lang="en-GB" dirty="0"/>
              <a:t> and returns the array of scores.</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You’ll notice after our call to </a:t>
            </a:r>
            <a:r>
              <a:rPr lang="en-GB" dirty="0" err="1"/>
              <a:t>getScores</a:t>
            </a:r>
            <a:r>
              <a:rPr lang="en-GB" dirty="0"/>
              <a:t>, there are two bars || and then </a:t>
            </a:r>
            <a:r>
              <a:rPr lang="en-GB" dirty="0" err="1"/>
              <a:t>noScoresFound</a:t>
            </a:r>
            <a:r>
              <a:rPr lang="en-GB" dirty="0"/>
              <a:t>. </a:t>
            </a:r>
            <a:endParaRPr dirty="0"/>
          </a:p>
          <a:p>
            <a:pPr marL="0" lvl="0" indent="0" algn="l" rtl="0">
              <a:spcBef>
                <a:spcPts val="0"/>
              </a:spcBef>
              <a:spcAft>
                <a:spcPts val="0"/>
              </a:spcAft>
              <a:buNone/>
            </a:pPr>
            <a:r>
              <a:rPr lang="en-GB" dirty="0"/>
              <a:t>What that means is that if the </a:t>
            </a:r>
            <a:r>
              <a:rPr lang="en-GB" dirty="0" err="1"/>
              <a:t>getScores</a:t>
            </a:r>
            <a:r>
              <a:rPr lang="en-GB" dirty="0"/>
              <a:t> call returns nothing (because nothing has been saved, for instance), we will set </a:t>
            </a:r>
            <a:r>
              <a:rPr lang="en-GB" dirty="0" err="1"/>
              <a:t>scoresJSON</a:t>
            </a:r>
            <a:r>
              <a:rPr lang="en-GB" dirty="0"/>
              <a:t> to our default value of the string “[]” - two brackets as a string.</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We’re doing this because </a:t>
            </a:r>
            <a:r>
              <a:rPr lang="en-GB" dirty="0" err="1"/>
              <a:t>localStorage</a:t>
            </a:r>
            <a:r>
              <a:rPr lang="en-GB" dirty="0"/>
              <a:t> only supports storing strings, and we want to use </a:t>
            </a:r>
            <a:r>
              <a:rPr lang="en-GB" dirty="0" err="1"/>
              <a:t>JSON.parse</a:t>
            </a:r>
            <a:r>
              <a:rPr lang="en-GB" dirty="0"/>
              <a:t> to covert whatever we get back from </a:t>
            </a:r>
            <a:r>
              <a:rPr lang="en-GB" dirty="0" err="1"/>
              <a:t>localStorage</a:t>
            </a:r>
            <a:r>
              <a:rPr lang="en-GB" dirty="0"/>
              <a:t>.</a:t>
            </a:r>
            <a:endParaRPr dirty="0"/>
          </a:p>
          <a:p>
            <a:pPr marL="0" lvl="0" indent="0" algn="l" rtl="0">
              <a:spcBef>
                <a:spcPts val="0"/>
              </a:spcBef>
              <a:spcAft>
                <a:spcPts val="0"/>
              </a:spcAft>
              <a:buNone/>
            </a:pPr>
            <a:r>
              <a:rPr lang="en-GB" dirty="0"/>
              <a:t>It’s easiest to just have one single code path, and have the default empty array string there as a fallback, than adding if statements that might be harder to read.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a:t>
            </a:r>
            <a:r>
              <a:rPr lang="en-GB" dirty="0" err="1"/>
              <a:t>getScores</a:t>
            </a:r>
            <a:r>
              <a:rPr lang="en-GB" dirty="0"/>
              <a:t> function then, either loads and parses some saved scores, or returns an empty array.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err="1"/>
              <a:t>saveScores</a:t>
            </a:r>
            <a:r>
              <a:rPr lang="en-GB" dirty="0"/>
              <a:t> is basically the opposite of this function - we use </a:t>
            </a:r>
            <a:r>
              <a:rPr lang="en-GB" dirty="0" err="1"/>
              <a:t>JSON.stringify</a:t>
            </a:r>
            <a:r>
              <a:rPr lang="en-GB" dirty="0"/>
              <a:t> to convert our scores array into a string, and save it in local Storage.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Play the game over and over, and refresh your page - see how they persist through sessions! You can even close and reopen your browser and you won’t lose any data!</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r>
              <a:rPr lang="en-US" dirty="0"/>
              <a:t>This is a HTML template, and we’re going to add it to our page. Just above the closing body tag outside of the main element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 states “</a:t>
            </a:r>
            <a:r>
              <a:rPr lang="en-US" b="0" i="0" dirty="0">
                <a:solidFill>
                  <a:srgbClr val="202124"/>
                </a:solidFill>
                <a:effectLst/>
                <a:latin typeface="Roboto"/>
              </a:rPr>
              <a:t>Definition and Usage. The &lt;template&gt; tag is </a:t>
            </a:r>
            <a:r>
              <a:rPr lang="en-US" b="1" i="0" dirty="0">
                <a:solidFill>
                  <a:srgbClr val="202124"/>
                </a:solidFill>
                <a:effectLst/>
                <a:latin typeface="Roboto"/>
              </a:rPr>
              <a:t>used as a container to hold some HTML content hidden from the user when the page loads</a:t>
            </a:r>
            <a:r>
              <a:rPr lang="en-US" b="0" i="0" dirty="0">
                <a:solidFill>
                  <a:srgbClr val="202124"/>
                </a:solidFill>
                <a:effectLst/>
                <a:latin typeface="Roboto"/>
              </a:rPr>
              <a:t>. The content inside &lt;template&gt; can be rendered later with a JavaScript.”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a special kind of HTML element that is NOT rendered into our page, but it’s designed to be loaded using </a:t>
            </a:r>
            <a:r>
              <a:rPr lang="en-US" dirty="0" err="1"/>
              <a:t>javascript</a:t>
            </a:r>
            <a:r>
              <a:rPr lang="en-US" dirty="0"/>
              <a:t>, cloned, manipulated and inserted into the page programmatically.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time we complete the game and a new score is calculated, we want this exact block of HTML to be inserted into our &lt;</a:t>
            </a:r>
            <a:r>
              <a:rPr lang="en-US" dirty="0" err="1"/>
              <a:t>ul</a:t>
            </a:r>
            <a:r>
              <a:rPr lang="en-US" dirty="0"/>
              <a:t>&gt; element, so that we can see the list of scores.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can see that it consists of a label, and inside of the </a:t>
            </a:r>
            <a:r>
              <a:rPr lang="en-US" dirty="0" err="1"/>
              <a:t>labela</a:t>
            </a:r>
            <a:r>
              <a:rPr lang="en-US" dirty="0"/>
              <a:t> span to put the task text in.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Adding the template to our code doesn’t do anything just yet, we’ll have to write some JavaScript to use it.</a:t>
            </a:r>
          </a:p>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1575427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 Use the DOM to create a copy of the template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r>
              <a:rPr lang="en-US" dirty="0"/>
              <a:t>Using HTML templates is a little bit fiddly, first, we need to use </a:t>
            </a:r>
            <a:r>
              <a:rPr lang="en-US" dirty="0" err="1"/>
              <a:t>getElementById</a:t>
            </a:r>
            <a:r>
              <a:rPr lang="en-US" dirty="0"/>
              <a:t> to find the element in the page - here’re we’re assigning it to the variable “template” (duh ;) ), and then, we need to create a new </a:t>
            </a:r>
            <a:r>
              <a:rPr lang="en-US" b="1" dirty="0"/>
              <a:t>instance of the template </a:t>
            </a:r>
            <a:r>
              <a:rPr lang="en-US" dirty="0"/>
              <a:t>by cloning it’s content node.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Cloning it’s content node sounds weird, but it just gives you a new copy of the markup inside the template. We pass “true” to </a:t>
            </a:r>
            <a:r>
              <a:rPr lang="en-US" dirty="0" err="1"/>
              <a:t>cloneNode</a:t>
            </a:r>
            <a:r>
              <a:rPr lang="en-US" dirty="0"/>
              <a:t> so it copies the node, and all the children (the label, the span, and the button).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We’re going to assign this cloned node to a variable called “</a:t>
            </a:r>
            <a:r>
              <a:rPr lang="en-US" dirty="0" err="1"/>
              <a:t>newListItem</a:t>
            </a:r>
            <a:r>
              <a:rPr lang="en-US" dirty="0"/>
              <a:t>”.</a:t>
            </a:r>
          </a:p>
          <a:p>
            <a:pPr marL="457200" lvl="0" indent="0" algn="l" rtl="0">
              <a:spcBef>
                <a:spcPts val="0"/>
              </a:spcBef>
              <a:spcAft>
                <a:spcPts val="0"/>
              </a:spcAft>
              <a:buNone/>
            </a:pPr>
            <a:endParaRPr lang="en-US" dirty="0"/>
          </a:p>
        </p:txBody>
      </p:sp>
    </p:spTree>
    <p:extLst>
      <p:ext uri="{BB962C8B-B14F-4D97-AF65-F5344CB8AC3E}">
        <p14:creationId xmlns:p14="http://schemas.microsoft.com/office/powerpoint/2010/main" val="2350381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 Populate the template with data from our item</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we have our </a:t>
            </a:r>
            <a:r>
              <a:rPr lang="en-US" dirty="0" err="1"/>
              <a:t>newListItem</a:t>
            </a:r>
            <a:r>
              <a:rPr lang="en-US" dirty="0"/>
              <a:t> element stored in our variable, we want to put our score data into the markup before we add it to the page.</a:t>
            </a:r>
          </a:p>
          <a:p>
            <a:pPr marL="0" lvl="0" indent="0" algn="l" rtl="0">
              <a:spcBef>
                <a:spcPts val="0"/>
              </a:spcBef>
              <a:spcAft>
                <a:spcPts val="0"/>
              </a:spcAft>
              <a:buNone/>
            </a:pPr>
            <a:r>
              <a:rPr lang="en-US" dirty="0"/>
              <a:t>Now, at the moment, our </a:t>
            </a:r>
            <a:r>
              <a:rPr lang="en-US" dirty="0" err="1"/>
              <a:t>newListItem</a:t>
            </a:r>
            <a:r>
              <a:rPr lang="en-US" dirty="0"/>
              <a:t> </a:t>
            </a:r>
            <a:r>
              <a:rPr lang="en-US" b="1" dirty="0"/>
              <a:t>doesn’t exist in the DOM</a:t>
            </a:r>
            <a:r>
              <a:rPr lang="en-US" dirty="0"/>
              <a:t> because it hasn’t been added.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means, that to find the elements inside of it - our checkbox, and the span we need to put the text in, we need to use the </a:t>
            </a:r>
            <a:r>
              <a:rPr lang="en-US" b="1" dirty="0" err="1"/>
              <a:t>querySelector</a:t>
            </a:r>
            <a:r>
              <a:rPr lang="en-US" dirty="0"/>
              <a:t> API.</a:t>
            </a:r>
          </a:p>
          <a:p>
            <a:pPr marL="0" lvl="0" indent="0" algn="l" rtl="0">
              <a:spcBef>
                <a:spcPts val="0"/>
              </a:spcBef>
              <a:spcAft>
                <a:spcPts val="0"/>
              </a:spcAft>
              <a:buNone/>
            </a:pPr>
            <a:r>
              <a:rPr lang="en-US" dirty="0" err="1"/>
              <a:t>querySelector</a:t>
            </a:r>
            <a:r>
              <a:rPr lang="en-US" dirty="0"/>
              <a:t> can run over fragments of markup before they’ve been added to the page, which is awesome.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We’re going to create two new variables - checkbox, and text, and we’ll use </a:t>
            </a:r>
            <a:r>
              <a:rPr lang="en-US" dirty="0" err="1"/>
              <a:t>querySelector</a:t>
            </a:r>
            <a:r>
              <a:rPr lang="en-US" dirty="0"/>
              <a:t> here to find those elements inside our new template.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we find those elements, we can set the </a:t>
            </a:r>
            <a:r>
              <a:rPr lang="en-US" b="1" dirty="0" err="1"/>
              <a:t>innerText</a:t>
            </a:r>
            <a:r>
              <a:rPr lang="en-US" dirty="0"/>
              <a:t> property of our span to </a:t>
            </a:r>
            <a:r>
              <a:rPr lang="en-US" b="1" i="0" dirty="0">
                <a:solidFill>
                  <a:srgbClr val="24292F"/>
                </a:solidFill>
                <a:effectLst/>
                <a:latin typeface="ui-monospace"/>
              </a:rPr>
              <a:t>score.</a:t>
            </a:r>
            <a:r>
              <a:rPr lang="en-US" b="1" i="0" dirty="0">
                <a:effectLst/>
                <a:latin typeface="ui-monospace"/>
              </a:rPr>
              <a:t>name</a:t>
            </a:r>
            <a:r>
              <a:rPr lang="en-US" b="1" i="0" dirty="0">
                <a:solidFill>
                  <a:srgbClr val="24292F"/>
                </a:solidFill>
                <a:effectLst/>
                <a:latin typeface="ui-monospace"/>
              </a:rPr>
              <a:t> </a:t>
            </a:r>
            <a:r>
              <a:rPr lang="en-US" b="1" i="0" dirty="0">
                <a:effectLst/>
                <a:latin typeface="ui-monospace"/>
              </a:rPr>
              <a:t>+</a:t>
            </a:r>
            <a:r>
              <a:rPr lang="en-US" b="1" i="0" dirty="0">
                <a:solidFill>
                  <a:srgbClr val="24292F"/>
                </a:solidFill>
                <a:effectLst/>
                <a:latin typeface="ui-monospace"/>
              </a:rPr>
              <a:t> </a:t>
            </a:r>
            <a:r>
              <a:rPr lang="en-US" b="1" i="0" dirty="0">
                <a:effectLst/>
                <a:latin typeface="ui-monospace"/>
              </a:rPr>
              <a:t>" in "</a:t>
            </a:r>
            <a:r>
              <a:rPr lang="en-US" b="1" i="0" dirty="0">
                <a:solidFill>
                  <a:srgbClr val="24292F"/>
                </a:solidFill>
                <a:effectLst/>
                <a:latin typeface="ui-monospace"/>
              </a:rPr>
              <a:t> </a:t>
            </a:r>
            <a:r>
              <a:rPr lang="en-US" b="1" i="0" dirty="0">
                <a:effectLst/>
                <a:latin typeface="ui-monospace"/>
              </a:rPr>
              <a:t>+</a:t>
            </a:r>
            <a:r>
              <a:rPr lang="en-US" b="1" i="0" dirty="0">
                <a:solidFill>
                  <a:srgbClr val="24292F"/>
                </a:solidFill>
                <a:effectLst/>
                <a:latin typeface="ui-monospace"/>
              </a:rPr>
              <a:t> </a:t>
            </a:r>
            <a:r>
              <a:rPr lang="en-US" b="1" i="0" dirty="0" err="1">
                <a:solidFill>
                  <a:srgbClr val="24292F"/>
                </a:solidFill>
                <a:effectLst/>
                <a:latin typeface="ui-monospace"/>
              </a:rPr>
              <a:t>score.</a:t>
            </a:r>
            <a:r>
              <a:rPr lang="en-US" b="1" i="0" dirty="0" err="1">
                <a:effectLst/>
                <a:latin typeface="ui-monospace"/>
              </a:rPr>
              <a:t>milliseconds</a:t>
            </a:r>
            <a:r>
              <a:rPr lang="en-US" b="1" i="0" dirty="0">
                <a:effectLst/>
                <a:latin typeface="ui-monospace"/>
              </a:rPr>
              <a:t>/1000</a:t>
            </a:r>
            <a:r>
              <a:rPr lang="en-US" b="1" i="0" dirty="0">
                <a:solidFill>
                  <a:srgbClr val="24292F"/>
                </a:solidFill>
                <a:effectLst/>
                <a:latin typeface="ui-monospace"/>
              </a:rPr>
              <a:t> </a:t>
            </a:r>
            <a:r>
              <a:rPr lang="en-US" b="1" i="0" dirty="0">
                <a:effectLst/>
                <a:latin typeface="ui-monospace"/>
              </a:rPr>
              <a:t>+</a:t>
            </a:r>
            <a:r>
              <a:rPr lang="en-US" b="1" i="0" dirty="0">
                <a:solidFill>
                  <a:srgbClr val="24292F"/>
                </a:solidFill>
                <a:effectLst/>
                <a:latin typeface="ui-monospace"/>
              </a:rPr>
              <a:t> </a:t>
            </a:r>
            <a:r>
              <a:rPr lang="en-US" b="1" i="0" dirty="0">
                <a:effectLst/>
                <a:latin typeface="ui-monospace"/>
              </a:rPr>
              <a:t>" seconds."</a:t>
            </a:r>
            <a:r>
              <a:rPr lang="en-US" b="1" i="0" dirty="0">
                <a:solidFill>
                  <a:srgbClr val="24292F"/>
                </a:solidFill>
                <a:effectLst/>
                <a:latin typeface="ui-monospace"/>
              </a:rPr>
              <a:t>;</a:t>
            </a:r>
            <a:r>
              <a:rPr lang="en-US" b="0" i="0" dirty="0">
                <a:solidFill>
                  <a:srgbClr val="24292F"/>
                </a:solidFill>
                <a:effectLst/>
                <a:latin typeface="ui-monospace"/>
              </a:rPr>
              <a:t> </a:t>
            </a:r>
            <a:r>
              <a:rPr lang="en-US" dirty="0"/>
              <a:t>(the task text), and we can check or uncheck the checkbox by assigning </a:t>
            </a:r>
            <a:r>
              <a:rPr lang="en-US" dirty="0" err="1"/>
              <a:t>checkbox.checked</a:t>
            </a:r>
            <a:r>
              <a:rPr lang="en-US" dirty="0"/>
              <a:t> to the </a:t>
            </a:r>
            <a:r>
              <a:rPr lang="en-US" dirty="0" err="1"/>
              <a:t>item.</a:t>
            </a:r>
            <a:r>
              <a:rPr lang="en-US" b="1" dirty="0" err="1"/>
              <a:t>complete</a:t>
            </a:r>
            <a:r>
              <a:rPr lang="en-US" dirty="0"/>
              <a:t> property on our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means that when we add our </a:t>
            </a:r>
            <a:r>
              <a:rPr lang="en-US" dirty="0" err="1"/>
              <a:t>newListItem</a:t>
            </a:r>
            <a:r>
              <a:rPr lang="en-US" dirty="0"/>
              <a:t> to the page, the </a:t>
            </a:r>
            <a:r>
              <a:rPr lang="en-US" b="1" dirty="0"/>
              <a:t>state</a:t>
            </a:r>
            <a:r>
              <a:rPr lang="en-US" dirty="0"/>
              <a:t> of the HTML will reflect the data in our task array.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now that we have prepared our </a:t>
            </a:r>
            <a:r>
              <a:rPr lang="en-US" dirty="0" err="1"/>
              <a:t>newListItem</a:t>
            </a:r>
            <a:r>
              <a:rPr lang="en-US" dirty="0"/>
              <a:t>, we can return it from the function</a:t>
            </a:r>
          </a:p>
        </p:txBody>
      </p:sp>
    </p:spTree>
    <p:extLst>
      <p:ext uri="{BB962C8B-B14F-4D97-AF65-F5344CB8AC3E}">
        <p14:creationId xmlns:p14="http://schemas.microsoft.com/office/powerpoint/2010/main" val="3101600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Delete our “score!" item from the markup.</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r>
              <a:rPr lang="en-US" dirty="0"/>
              <a:t>Because we already had a score  that was just the text “Awesome </a:t>
            </a:r>
            <a:r>
              <a:rPr lang="en-US" dirty="0" err="1"/>
              <a:t>Opposum</a:t>
            </a:r>
            <a:r>
              <a:rPr lang="en-US" dirty="0"/>
              <a:t> in 2 seconds!” hardcoded into our markup, go ahead and remove that now.</a:t>
            </a:r>
          </a:p>
        </p:txBody>
      </p:sp>
    </p:spTree>
    <p:extLst>
      <p:ext uri="{BB962C8B-B14F-4D97-AF65-F5344CB8AC3E}">
        <p14:creationId xmlns:p14="http://schemas.microsoft.com/office/powerpoint/2010/main" val="4217760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f11c1943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f11c1943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start game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first thing that we need to do is add our basic UI - user interface - elements.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only really need a start game button, and an input text box for the player to type words into.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add three elements here - a button, with an id of “start” that we’ll use to find it in our javascript, and a class of “button” that we’ll use to style it up later.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paragraph with the id quote - again so we can refer to it in our javascript, that we’ll use to put the text the user needs to type 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finally an input box, with the id “typed-value” that we’ll use to see if the user typed the right thing or not.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Add our list item to the page! – doing this in the game over method – a little different.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None/>
            </a:pPr>
            <a:r>
              <a:rPr lang="en-US" dirty="0"/>
              <a:t>Back up in our for loop, where previously we were just calling </a:t>
            </a:r>
            <a:r>
              <a:rPr lang="en-US" b="1" dirty="0" err="1"/>
              <a:t>createElementForTask</a:t>
            </a:r>
            <a:r>
              <a:rPr lang="en-US" dirty="0"/>
              <a:t>, we can assign the </a:t>
            </a:r>
            <a:r>
              <a:rPr lang="en-US" dirty="0" err="1"/>
              <a:t>newListItem</a:t>
            </a:r>
            <a:r>
              <a:rPr lang="en-US" dirty="0"/>
              <a:t> that is returned from our function to a new const called li - because we know it’s a list item, </a:t>
            </a:r>
            <a:r>
              <a:rPr lang="en-US" i="1" dirty="0"/>
              <a:t>then</a:t>
            </a:r>
            <a:r>
              <a:rPr lang="en-US" dirty="0"/>
              <a:t>, we call the function </a:t>
            </a:r>
            <a:r>
              <a:rPr lang="en-US" b="1" dirty="0" err="1"/>
              <a:t>appendChild</a:t>
            </a:r>
            <a:r>
              <a:rPr lang="en-US" dirty="0"/>
              <a:t> on the variable </a:t>
            </a:r>
            <a:r>
              <a:rPr lang="en-US" b="1" dirty="0"/>
              <a:t>tasks</a:t>
            </a:r>
            <a:r>
              <a:rPr lang="en-US" dirty="0"/>
              <a:t> that we created at the top of our file.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Tasks, remember, is a reference to our UL element - our list, so calling </a:t>
            </a:r>
            <a:r>
              <a:rPr lang="en-US" b="1" dirty="0" err="1"/>
              <a:t>appendChild</a:t>
            </a:r>
            <a:r>
              <a:rPr lang="en-US" dirty="0"/>
              <a:t> will </a:t>
            </a:r>
            <a:r>
              <a:rPr lang="en-US" b="1" dirty="0"/>
              <a:t>add the newly created list item</a:t>
            </a:r>
            <a:r>
              <a:rPr lang="en-US" dirty="0"/>
              <a:t> to the page, and it’ll show up on the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Try it now!</a:t>
            </a:r>
          </a:p>
        </p:txBody>
      </p:sp>
    </p:spTree>
    <p:extLst>
      <p:ext uri="{BB962C8B-B14F-4D97-AF65-F5344CB8AC3E}">
        <p14:creationId xmlns:p14="http://schemas.microsoft.com/office/powerpoint/2010/main" val="1825222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faa75cf3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faa75cf3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Let’s style the name input with the button.</a:t>
            </a:r>
          </a:p>
        </p:txBody>
      </p:sp>
    </p:spTree>
    <p:extLst>
      <p:ext uri="{BB962C8B-B14F-4D97-AF65-F5344CB8AC3E}">
        <p14:creationId xmlns:p14="http://schemas.microsoft.com/office/powerpoint/2010/main" val="16594604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efaa75cf3b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efaa75cf3b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F3848"/>
              </a:buClr>
              <a:buSzPts val="1100"/>
              <a:buFont typeface="Arial"/>
              <a:buNone/>
            </a:pPr>
            <a:r>
              <a:rPr lang="en-GB">
                <a:solidFill>
                  <a:srgbClr val="2F3848"/>
                </a:solidFill>
              </a:rPr>
              <a:t>While localStorage is awesome, the data that you save in localStorage is only going to be available on the specific device you’re using at the time.</a:t>
            </a:r>
            <a:endParaRPr>
              <a:solidFill>
                <a:srgbClr val="2F3848"/>
              </a:solidFill>
            </a:endParaRPr>
          </a:p>
          <a:p>
            <a:pPr marL="0" lvl="0" indent="0" algn="l" rtl="0">
              <a:spcBef>
                <a:spcPts val="0"/>
              </a:spcBef>
              <a:spcAft>
                <a:spcPts val="0"/>
              </a:spcAft>
              <a:buClr>
                <a:srgbClr val="2F3848"/>
              </a:buClr>
              <a:buSzPts val="1100"/>
              <a:buFont typeface="Arial"/>
              <a:buNone/>
            </a:pPr>
            <a:r>
              <a:rPr lang="en-GB">
                <a:solidFill>
                  <a:srgbClr val="2F3848"/>
                </a:solidFill>
              </a:rPr>
              <a:t>When we build these kinds of applications in the real world, we often use HTTP APIs (sometimes called “web APIs”) to store our data in a public cloud or webserver somewhere.</a:t>
            </a:r>
            <a:br>
              <a:rPr lang="en-GB">
                <a:solidFill>
                  <a:srgbClr val="2F3848"/>
                </a:solidFill>
              </a:rPr>
            </a:br>
            <a:endParaRPr>
              <a:solidFill>
                <a:srgbClr val="2F3848"/>
              </a:solidFill>
            </a:endParaRPr>
          </a:p>
          <a:p>
            <a:pPr marL="0" lvl="0" indent="0" algn="l" rtl="0">
              <a:spcBef>
                <a:spcPts val="0"/>
              </a:spcBef>
              <a:spcAft>
                <a:spcPts val="0"/>
              </a:spcAft>
              <a:buClr>
                <a:srgbClr val="2F3848"/>
              </a:buClr>
              <a:buSzPts val="1100"/>
              <a:buFont typeface="Arial"/>
              <a:buNone/>
            </a:pPr>
            <a:r>
              <a:rPr lang="en-GB">
                <a:solidFill>
                  <a:srgbClr val="2F3848"/>
                </a:solidFill>
              </a:rPr>
              <a:t>API stands for Application programming interface</a:t>
            </a:r>
            <a:br>
              <a:rPr lang="en-GB">
                <a:solidFill>
                  <a:srgbClr val="2F3848"/>
                </a:solidFill>
              </a:rPr>
            </a:br>
            <a:endParaRPr>
              <a:solidFill>
                <a:srgbClr val="2F3848"/>
              </a:solidFill>
            </a:endParaRPr>
          </a:p>
          <a:p>
            <a:pPr marL="0" lvl="0" indent="0" algn="l" rtl="0">
              <a:spcBef>
                <a:spcPts val="0"/>
              </a:spcBef>
              <a:spcAft>
                <a:spcPts val="0"/>
              </a:spcAft>
              <a:buNone/>
            </a:pPr>
            <a:r>
              <a:rPr lang="en-GB">
                <a:solidFill>
                  <a:srgbClr val="2F3848"/>
                </a:solidFill>
              </a:rPr>
              <a:t>“Http APIs” are applications that run on web servers, and by sending specifically crafted HTTP requests, you can ask them to do things - like retrieving and saving data in a database.</a:t>
            </a:r>
            <a:endParaRPr>
              <a:solidFill>
                <a:srgbClr val="2F3848"/>
              </a:solidFill>
            </a:endParaRPr>
          </a:p>
          <a:p>
            <a:pPr marL="0" lvl="0" indent="0" algn="l" rtl="0">
              <a:spcBef>
                <a:spcPts val="0"/>
              </a:spcBef>
              <a:spcAft>
                <a:spcPts val="0"/>
              </a:spcAft>
              <a:buNone/>
            </a:pPr>
            <a:endParaRPr>
              <a:solidFill>
                <a:srgbClr val="2F3848"/>
              </a:solidFill>
            </a:endParaRPr>
          </a:p>
          <a:p>
            <a:pPr marL="0" lvl="0" indent="0" algn="l" rtl="0">
              <a:spcBef>
                <a:spcPts val="0"/>
              </a:spcBef>
              <a:spcAft>
                <a:spcPts val="0"/>
              </a:spcAft>
              <a:buNone/>
            </a:pPr>
            <a:r>
              <a:rPr lang="en-GB">
                <a:solidFill>
                  <a:srgbClr val="2F3848"/>
                </a:solidFill>
              </a:rPr>
              <a:t>Programmers build APIs to allow them to share data between computers. Companies use them to share their data with you.</a:t>
            </a:r>
            <a:endParaRPr>
              <a:solidFill>
                <a:srgbClr val="2F3848"/>
              </a:solidFill>
            </a:endParaRPr>
          </a:p>
          <a:p>
            <a:pPr marL="0" lvl="0" indent="0" algn="l" rtl="0">
              <a:spcBef>
                <a:spcPts val="0"/>
              </a:spcBef>
              <a:spcAft>
                <a:spcPts val="0"/>
              </a:spcAft>
              <a:buNone/>
            </a:pPr>
            <a:endParaRPr>
              <a:solidFill>
                <a:srgbClr val="2F3848"/>
              </a:solidFill>
            </a:endParaRPr>
          </a:p>
          <a:p>
            <a:pPr marL="0" lvl="0" indent="0" algn="l" rtl="0">
              <a:spcBef>
                <a:spcPts val="0"/>
              </a:spcBef>
              <a:spcAft>
                <a:spcPts val="0"/>
              </a:spcAft>
              <a:buClr>
                <a:srgbClr val="2F3848"/>
              </a:buClr>
              <a:buSzPts val="1100"/>
              <a:buFont typeface="Arial"/>
              <a:buNone/>
            </a:pPr>
            <a:r>
              <a:rPr lang="en-GB">
                <a:solidFill>
                  <a:srgbClr val="2F3848"/>
                </a:solidFill>
              </a:rPr>
              <a:t>An HTTP API is just another program running on a server which is connected to the internet. It responds to web requests in the same way that when you type in URLs in your browser, the web server returns pages. APIs let you ask a program that’s talking the “HTTP Protocol” to do things for you. The whole world is written on top of applications talking to each other using APIs.</a:t>
            </a:r>
            <a:endParaRPr>
              <a:solidFill>
                <a:srgbClr val="2F3848"/>
              </a:solidFill>
            </a:endParaRPr>
          </a:p>
          <a:p>
            <a:pPr marL="0" lvl="0" indent="0" algn="l" rtl="0">
              <a:spcBef>
                <a:spcPts val="0"/>
              </a:spcBef>
              <a:spcAft>
                <a:spcPts val="0"/>
              </a:spcAft>
              <a:buClr>
                <a:srgbClr val="2F3848"/>
              </a:buClr>
              <a:buSzPts val="1100"/>
              <a:buFont typeface="Arial"/>
              <a:buNone/>
            </a:pPr>
            <a:endParaRPr>
              <a:solidFill>
                <a:srgbClr val="2F3848"/>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f544baba9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f544baba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b="1" dirty="0">
                <a:solidFill>
                  <a:srgbClr val="525252"/>
                </a:solidFill>
                <a:highlight>
                  <a:srgbClr val="FFFFFF"/>
                </a:highlight>
              </a:rPr>
              <a:t>JUST EXPLAIN API CONCEPT AND DON’T WORRY about covering.</a:t>
            </a:r>
          </a:p>
          <a:p>
            <a:pPr marL="0" lvl="0" indent="0" algn="l" rtl="0">
              <a:lnSpc>
                <a:spcPct val="115000"/>
              </a:lnSpc>
              <a:spcBef>
                <a:spcPts val="0"/>
              </a:spcBef>
              <a:spcAft>
                <a:spcPts val="0"/>
              </a:spcAft>
              <a:buClr>
                <a:schemeClr val="dk1"/>
              </a:buClr>
              <a:buSzPts val="1100"/>
              <a:buFont typeface="Arial"/>
              <a:buNone/>
            </a:pPr>
            <a:r>
              <a:rPr lang="en-GB" sz="1200" dirty="0">
                <a:solidFill>
                  <a:srgbClr val="525252"/>
                </a:solidFill>
                <a:highlight>
                  <a:srgbClr val="FFFFFF"/>
                </a:highlight>
              </a:rPr>
              <a:t>Here’s how an API works:</a:t>
            </a:r>
            <a:endParaRPr sz="1200" dirty="0">
              <a:solidFill>
                <a:srgbClr val="525252"/>
              </a:solidFill>
              <a:highlight>
                <a:srgbClr val="FFFFFF"/>
              </a:highlight>
            </a:endParaRPr>
          </a:p>
          <a:p>
            <a:pPr marL="457200" lvl="0" indent="-304800" algn="l" rtl="0">
              <a:lnSpc>
                <a:spcPct val="115000"/>
              </a:lnSpc>
              <a:spcBef>
                <a:spcPts val="1800"/>
              </a:spcBef>
              <a:spcAft>
                <a:spcPts val="0"/>
              </a:spcAft>
              <a:buClr>
                <a:srgbClr val="525252"/>
              </a:buClr>
              <a:buSzPts val="1200"/>
              <a:buAutoNum type="arabicPeriod"/>
            </a:pPr>
            <a:r>
              <a:rPr lang="en-GB" sz="1200" dirty="0">
                <a:solidFill>
                  <a:srgbClr val="525252"/>
                </a:solidFill>
                <a:highlight>
                  <a:srgbClr val="FFFFFF"/>
                </a:highlight>
              </a:rPr>
              <a:t>A client application initiates an API call to retrieve information—also known as a </a:t>
            </a:r>
            <a:r>
              <a:rPr lang="en-GB" sz="1200" i="1" dirty="0">
                <a:solidFill>
                  <a:srgbClr val="525252"/>
                </a:solidFill>
                <a:highlight>
                  <a:srgbClr val="FFFFFF"/>
                </a:highlight>
              </a:rPr>
              <a:t>request</a:t>
            </a:r>
            <a:r>
              <a:rPr lang="en-GB" sz="1200" dirty="0">
                <a:solidFill>
                  <a:srgbClr val="525252"/>
                </a:solidFill>
                <a:highlight>
                  <a:srgbClr val="FFFFFF"/>
                </a:highlight>
              </a:rPr>
              <a:t>. This request is processed from an application to the web server via the API’s Uniform Resource Identifier (URI) and includes a request verb, headers, and sometimes, a request body.</a:t>
            </a:r>
            <a:endParaRPr sz="1200" dirty="0">
              <a:solidFill>
                <a:srgbClr val="525252"/>
              </a:solidFill>
              <a:highlight>
                <a:srgbClr val="FFFFFF"/>
              </a:highlight>
            </a:endParaRPr>
          </a:p>
          <a:p>
            <a:pPr marL="457200" lvl="0" indent="-304800" algn="l" rtl="0">
              <a:lnSpc>
                <a:spcPct val="115000"/>
              </a:lnSpc>
              <a:spcBef>
                <a:spcPts val="0"/>
              </a:spcBef>
              <a:spcAft>
                <a:spcPts val="0"/>
              </a:spcAft>
              <a:buClr>
                <a:srgbClr val="525252"/>
              </a:buClr>
              <a:buSzPts val="1200"/>
              <a:buAutoNum type="arabicPeriod"/>
            </a:pPr>
            <a:r>
              <a:rPr lang="en-GB" sz="1200" dirty="0">
                <a:solidFill>
                  <a:srgbClr val="525252"/>
                </a:solidFill>
                <a:highlight>
                  <a:srgbClr val="FFFFFF"/>
                </a:highlight>
              </a:rPr>
              <a:t>After receiving a valid request, the API makes a call to the external program or web server.</a:t>
            </a:r>
            <a:endParaRPr sz="1200" dirty="0">
              <a:solidFill>
                <a:srgbClr val="525252"/>
              </a:solidFill>
              <a:highlight>
                <a:srgbClr val="FFFFFF"/>
              </a:highlight>
            </a:endParaRPr>
          </a:p>
          <a:p>
            <a:pPr marL="457200" lvl="0" indent="-304800" algn="l" rtl="0">
              <a:lnSpc>
                <a:spcPct val="115000"/>
              </a:lnSpc>
              <a:spcBef>
                <a:spcPts val="0"/>
              </a:spcBef>
              <a:spcAft>
                <a:spcPts val="0"/>
              </a:spcAft>
              <a:buClr>
                <a:srgbClr val="525252"/>
              </a:buClr>
              <a:buSzPts val="1200"/>
              <a:buAutoNum type="arabicPeriod"/>
            </a:pPr>
            <a:r>
              <a:rPr lang="en-GB" sz="1200" dirty="0">
                <a:solidFill>
                  <a:srgbClr val="525252"/>
                </a:solidFill>
                <a:highlight>
                  <a:srgbClr val="FFFFFF"/>
                </a:highlight>
              </a:rPr>
              <a:t>The server sends a</a:t>
            </a:r>
            <a:r>
              <a:rPr lang="en-GB" sz="1200" i="1" dirty="0">
                <a:solidFill>
                  <a:srgbClr val="525252"/>
                </a:solidFill>
                <a:highlight>
                  <a:srgbClr val="FFFFFF"/>
                </a:highlight>
              </a:rPr>
              <a:t> response</a:t>
            </a:r>
            <a:r>
              <a:rPr lang="en-GB" sz="1200" dirty="0">
                <a:solidFill>
                  <a:srgbClr val="525252"/>
                </a:solidFill>
                <a:highlight>
                  <a:srgbClr val="FFFFFF"/>
                </a:highlight>
              </a:rPr>
              <a:t> to the API with the requested information.</a:t>
            </a:r>
            <a:endParaRPr sz="1200" dirty="0">
              <a:solidFill>
                <a:srgbClr val="525252"/>
              </a:solidFill>
              <a:highlight>
                <a:srgbClr val="FFFFFF"/>
              </a:highlight>
            </a:endParaRPr>
          </a:p>
          <a:p>
            <a:pPr marL="457200" lvl="0" indent="-304800" algn="l" rtl="0">
              <a:lnSpc>
                <a:spcPct val="115000"/>
              </a:lnSpc>
              <a:spcBef>
                <a:spcPts val="0"/>
              </a:spcBef>
              <a:spcAft>
                <a:spcPts val="0"/>
              </a:spcAft>
              <a:buClr>
                <a:srgbClr val="525252"/>
              </a:buClr>
              <a:buSzPts val="1200"/>
              <a:buAutoNum type="arabicPeriod"/>
            </a:pPr>
            <a:r>
              <a:rPr lang="en-GB" sz="1200" dirty="0">
                <a:solidFill>
                  <a:srgbClr val="525252"/>
                </a:solidFill>
                <a:highlight>
                  <a:srgbClr val="FFFFFF"/>
                </a:highlight>
              </a:rPr>
              <a:t>The API transfers the data to the initial requesting application.</a:t>
            </a:r>
            <a:endParaRPr sz="1200" dirty="0">
              <a:solidFill>
                <a:srgbClr val="525252"/>
              </a:solidFill>
              <a:highlight>
                <a:srgbClr val="FFFFFF"/>
              </a:highlight>
            </a:endParaRPr>
          </a:p>
          <a:p>
            <a:pPr marL="0" lvl="0" indent="0" algn="l" rtl="0">
              <a:spcBef>
                <a:spcPts val="1800"/>
              </a:spcBef>
              <a:spcAft>
                <a:spcPts val="0"/>
              </a:spcAft>
              <a:buClr>
                <a:srgbClr val="2F3848"/>
              </a:buClr>
              <a:buSzPts val="1100"/>
              <a:buFont typeface="Arial"/>
              <a:buNone/>
            </a:pPr>
            <a:endParaRPr dirty="0">
              <a:solidFill>
                <a:srgbClr val="2F3848"/>
              </a:solidFill>
            </a:endParaRPr>
          </a:p>
          <a:p>
            <a:pPr marL="0" lvl="0" indent="0" algn="l" rtl="0">
              <a:spcBef>
                <a:spcPts val="0"/>
              </a:spcBef>
              <a:spcAft>
                <a:spcPts val="0"/>
              </a:spcAft>
              <a:buClr>
                <a:srgbClr val="2F3848"/>
              </a:buClr>
              <a:buSzPts val="1100"/>
              <a:buFont typeface="Arial"/>
              <a:buNone/>
            </a:pPr>
            <a:endParaRPr dirty="0">
              <a:solidFill>
                <a:srgbClr val="2F3848"/>
              </a:solidFill>
            </a:endParaRPr>
          </a:p>
          <a:p>
            <a:pPr marL="0" lvl="0" indent="0" algn="l" rtl="0">
              <a:spcBef>
                <a:spcPts val="0"/>
              </a:spcBef>
              <a:spcAft>
                <a:spcPts val="0"/>
              </a:spcAft>
              <a:buClr>
                <a:srgbClr val="2F3848"/>
              </a:buClr>
              <a:buSzPts val="1100"/>
              <a:buFont typeface="Arial"/>
              <a:buNone/>
            </a:pPr>
            <a:r>
              <a:rPr lang="en-GB" dirty="0">
                <a:solidFill>
                  <a:srgbClr val="2F3848"/>
                </a:solidFill>
              </a:rPr>
              <a:t>For this exercise, we are going to use a quote API to get dynamic quotes so we never get bored!</a:t>
            </a:r>
            <a:endParaRPr dirty="0">
              <a:solidFill>
                <a:srgbClr val="2F3848"/>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The quotes API that I’ve built is hosted in the cloud, and it returns a list of quotes that we can use in our code.</a:t>
            </a:r>
            <a:endParaRPr dirty="0">
              <a:solidFill>
                <a:schemeClr val="dk1"/>
              </a:solidFill>
            </a:endParaRPr>
          </a:p>
          <a:p>
            <a:pPr marL="0" lvl="0" indent="0" algn="l" rtl="0">
              <a:spcBef>
                <a:spcPts val="0"/>
              </a:spcBef>
              <a:spcAft>
                <a:spcPts val="0"/>
              </a:spcAft>
              <a:buNone/>
            </a:pPr>
            <a:r>
              <a:rPr lang="en-GB" dirty="0">
                <a:solidFill>
                  <a:schemeClr val="dk1"/>
                </a:solidFill>
              </a:rPr>
              <a:t>Depending on how we call the API, it’ll return different responses.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600"/>
              </a:spcBef>
              <a:spcAft>
                <a:spcPts val="0"/>
              </a:spcAft>
              <a:buClr>
                <a:schemeClr val="dk1"/>
              </a:buClr>
              <a:buSzPts val="1100"/>
              <a:buFont typeface="Arial"/>
              <a:buNone/>
            </a:pPr>
            <a:r>
              <a:rPr lang="en-US" sz="4400" b="0" i="0" dirty="0">
                <a:solidFill>
                  <a:srgbClr val="222222"/>
                </a:solidFill>
                <a:effectLst/>
                <a:latin typeface="SFMono-Regular"/>
              </a:rPr>
              <a:t>const </a:t>
            </a:r>
            <a:r>
              <a:rPr lang="en-US" sz="4400" b="0" i="0" dirty="0" err="1">
                <a:solidFill>
                  <a:srgbClr val="222222"/>
                </a:solidFill>
                <a:effectLst/>
                <a:latin typeface="SFMono-Regular"/>
              </a:rPr>
              <a:t>api_url</a:t>
            </a:r>
            <a:r>
              <a:rPr lang="en-US" sz="4400" b="0" i="0" dirty="0">
                <a:solidFill>
                  <a:srgbClr val="222222"/>
                </a:solidFill>
                <a:effectLst/>
                <a:latin typeface="SFMono-Regular"/>
              </a:rPr>
              <a:t> ="https://zenquotes.io/</a:t>
            </a:r>
            <a:r>
              <a:rPr lang="en-US" sz="4400" b="0" i="0" dirty="0" err="1">
                <a:solidFill>
                  <a:srgbClr val="222222"/>
                </a:solidFill>
                <a:effectLst/>
                <a:latin typeface="SFMono-Regular"/>
              </a:rPr>
              <a:t>api</a:t>
            </a:r>
            <a:r>
              <a:rPr lang="en-US" sz="4400" b="0" i="0" dirty="0">
                <a:solidFill>
                  <a:srgbClr val="222222"/>
                </a:solidFill>
                <a:effectLst/>
                <a:latin typeface="SFMono-Regular"/>
              </a:rPr>
              <a:t>/quotes/";</a:t>
            </a:r>
            <a:endParaRPr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efaa75cf3b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efaa75cf3b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e2fcc4e2ecd1f05a7f0316abab19fc38e0846fae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Wrap in top level async function so we can use async/await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In the last few years JavaScript got a cool new feature called async and await - and it makes calling APIs and writing code to do work that involves </a:t>
            </a:r>
            <a:r>
              <a:rPr lang="en-GB" dirty="0" err="1"/>
              <a:t>callbacks</a:t>
            </a:r>
            <a:r>
              <a:rPr lang="en-GB" dirty="0"/>
              <a:t> much </a:t>
            </a:r>
            <a:r>
              <a:rPr lang="en-GB" dirty="0" err="1"/>
              <a:t>much</a:t>
            </a:r>
            <a:r>
              <a:rPr lang="en-GB" dirty="0"/>
              <a:t> easier.</a:t>
            </a:r>
            <a:endParaRPr dirty="0"/>
          </a:p>
          <a:p>
            <a:pPr marL="0" lvl="0" indent="0" algn="l" rtl="0">
              <a:spcBef>
                <a:spcPts val="0"/>
              </a:spcBef>
              <a:spcAft>
                <a:spcPts val="0"/>
              </a:spcAft>
              <a:buNone/>
            </a:pPr>
            <a:r>
              <a:rPr lang="en-GB" dirty="0"/>
              <a:t>I won’t go into the details of what this code would have looked like before - but trust me - it’s a lot uglier and a lot worse than what we’re going to write.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HOWEVER, to use the fancy new await keywords in your code, you have to have code that is already running inside an async function.</a:t>
            </a:r>
            <a:endParaRPr dirty="0"/>
          </a:p>
          <a:p>
            <a:pPr marL="0" lvl="0" indent="0" algn="l" rtl="0">
              <a:spcBef>
                <a:spcPts val="0"/>
              </a:spcBef>
              <a:spcAft>
                <a:spcPts val="0"/>
              </a:spcAft>
              <a:buNone/>
            </a:pPr>
            <a:r>
              <a:rPr lang="en-GB" dirty="0"/>
              <a:t>This might sound like a chicken and egg situation, but we can make this work really easily.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We’re going to need to wrap all our code in an </a:t>
            </a:r>
            <a:r>
              <a:rPr lang="en-GB" b="1" dirty="0"/>
              <a:t>asynchronous, self executing, anonymous function.</a:t>
            </a:r>
            <a:endParaRPr dirty="0"/>
          </a:p>
          <a:p>
            <a:pPr marL="0" lvl="0" indent="0" algn="l" rtl="0">
              <a:spcBef>
                <a:spcPts val="0"/>
              </a:spcBef>
              <a:spcAft>
                <a:spcPts val="0"/>
              </a:spcAft>
              <a:buNone/>
            </a:pPr>
            <a:r>
              <a:rPr lang="en-GB" dirty="0"/>
              <a:t>No, I’m not joking, that’s really what it’s called. And yes, people google this each time, don’t worry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By wrapping our code in an asynchronous anonymous function, and then immediately executing it, we can use the async and await keywords in our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let’s add the declaration to the top of our code now, and the seemingly weird collection of brackets to the bottom 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Worry not, having to do this magic is just a temporary thing, as allowing “top level” async / await is currently working its way through the standards bodies and will come to browsers before you know it.</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efaa75cf3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efaa75cf3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bac566b41a2f510d77bfd401686fca614a989cab</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 Make get and save items async. Add await where items are retrieved.</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Now we’ve got that magic incantation out of the way, we can get on with the fun stuff.</a:t>
            </a:r>
            <a:endParaRPr dirty="0"/>
          </a:p>
          <a:p>
            <a:pPr marL="0" lvl="0" indent="0" algn="l" rtl="0">
              <a:spcBef>
                <a:spcPts val="0"/>
              </a:spcBef>
              <a:spcAft>
                <a:spcPts val="0"/>
              </a:spcAft>
              <a:buClr>
                <a:schemeClr val="dk1"/>
              </a:buClr>
              <a:buSzPts val="1100"/>
              <a:buFont typeface="Arial"/>
              <a:buNone/>
            </a:pPr>
            <a:r>
              <a:rPr lang="en-GB" dirty="0"/>
              <a:t>First we need to turn </a:t>
            </a:r>
            <a:r>
              <a:rPr lang="en-GB" dirty="0" err="1"/>
              <a:t>getItems</a:t>
            </a:r>
            <a:r>
              <a:rPr lang="en-GB" dirty="0"/>
              <a:t> and </a:t>
            </a:r>
            <a:r>
              <a:rPr lang="en-GB" dirty="0" err="1"/>
              <a:t>saveItems</a:t>
            </a:r>
            <a:r>
              <a:rPr lang="en-GB" dirty="0"/>
              <a:t> into async functions.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GB" dirty="0"/>
              <a:t>We do this by adding the async keyword before the function keyword in the function definition.</a:t>
            </a:r>
            <a:endParaRPr dirty="0"/>
          </a:p>
          <a:p>
            <a:pPr marL="0" lvl="0" indent="0" algn="l" rtl="0">
              <a:spcBef>
                <a:spcPts val="0"/>
              </a:spcBef>
              <a:spcAft>
                <a:spcPts val="0"/>
              </a:spcAft>
              <a:buClr>
                <a:schemeClr val="dk1"/>
              </a:buClr>
              <a:buSzPts val="1100"/>
              <a:buFont typeface="Arial"/>
              <a:buNone/>
            </a:pPr>
            <a:r>
              <a:rPr lang="en-GB" dirty="0"/>
              <a:t>Right now, this changes absolutely nothing because we’re not calling any asynchronous code.</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efaa75cf3b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efaa75cf3b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SHA-1: bac566b41a2f510d77bfd401686fca614a989cab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Make get and save items async. Add await where items are retrieved.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Next, where we call </a:t>
            </a:r>
            <a:r>
              <a:rPr lang="en-GB" dirty="0" err="1"/>
              <a:t>getItems</a:t>
            </a:r>
            <a:r>
              <a:rPr lang="en-GB" dirty="0"/>
              <a:t>, we need to prefix it with the </a:t>
            </a:r>
            <a:r>
              <a:rPr lang="en-GB" b="1" dirty="0"/>
              <a:t>await</a:t>
            </a:r>
            <a:r>
              <a:rPr lang="en-GB" dirty="0"/>
              <a:t> keyword.</a:t>
            </a:r>
            <a:endParaRPr dirty="0"/>
          </a:p>
          <a:p>
            <a:pPr marL="0" lvl="0" indent="0" algn="l" rtl="0">
              <a:spcBef>
                <a:spcPts val="0"/>
              </a:spcBef>
              <a:spcAft>
                <a:spcPts val="0"/>
              </a:spcAft>
              <a:buNone/>
            </a:pPr>
            <a:r>
              <a:rPr lang="en-GB" dirty="0"/>
              <a:t>Again, this still hasn’t changed what our code does.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efaa75cf3b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efaa75cf3b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We can get dynamic quotes with a fetch call to the zen quotes API.</a:t>
            </a:r>
            <a:endParaRPr dirty="0"/>
          </a:p>
          <a:p>
            <a:pPr marL="0" lvl="0" indent="0" algn="l" rtl="0">
              <a:spcBef>
                <a:spcPts val="0"/>
              </a:spcBef>
              <a:spcAft>
                <a:spcPts val="0"/>
              </a:spcAft>
              <a:buClr>
                <a:schemeClr val="dk1"/>
              </a:buClr>
              <a:buSzPts val="1100"/>
              <a:buFont typeface="Arial"/>
              <a:buNone/>
            </a:pPr>
            <a:endParaRPr lang="en-GB" dirty="0">
              <a:solidFill>
                <a:srgbClr val="000000"/>
              </a:solidFill>
            </a:endParaRPr>
          </a:p>
          <a:p>
            <a:pPr marL="0" lvl="0" indent="0" algn="l" rtl="0">
              <a:spcBef>
                <a:spcPts val="0"/>
              </a:spcBef>
              <a:spcAft>
                <a:spcPts val="0"/>
              </a:spcAft>
              <a:buClr>
                <a:schemeClr val="dk1"/>
              </a:buClr>
              <a:buSzPts val="1100"/>
              <a:buFont typeface="Arial"/>
              <a:buNone/>
            </a:pPr>
            <a:r>
              <a:rPr lang="en-GB" dirty="0">
                <a:solidFill>
                  <a:schemeClr val="dk1"/>
                </a:solidFill>
              </a:rPr>
              <a:t>To download quotes  from the zen quote API using JavaScript, we use the browsers built in “fetch” API.</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We provide the URL of our API - and we have to provide a few pieces of extra information.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We need to set a “method” - in this example “GET” - this will call the quotes Web Server with a GET verb - and instruct our API that we want to retrieve data.</a:t>
            </a:r>
            <a:endParaRPr dirty="0">
              <a:solidFill>
                <a:schemeClr val="dk1"/>
              </a:solidFill>
            </a:endParaRPr>
          </a:p>
          <a:p>
            <a:pPr marL="0" lvl="0" indent="0" algn="l" rtl="0">
              <a:spcBef>
                <a:spcPts val="0"/>
              </a:spcBef>
              <a:spcAft>
                <a:spcPts val="0"/>
              </a:spcAft>
              <a:buNone/>
            </a:pPr>
            <a:r>
              <a:rPr lang="en-GB" dirty="0">
                <a:solidFill>
                  <a:schemeClr val="dk1"/>
                </a:solidFill>
              </a:rPr>
              <a:t>We’re also providing a header, “Content-Type” of “application/</a:t>
            </a:r>
            <a:r>
              <a:rPr lang="en-GB" dirty="0" err="1">
                <a:solidFill>
                  <a:schemeClr val="dk1"/>
                </a:solidFill>
              </a:rPr>
              <a:t>json</a:t>
            </a:r>
            <a:r>
              <a:rPr lang="en-GB" dirty="0">
                <a:solidFill>
                  <a:schemeClr val="dk1"/>
                </a:solidFill>
              </a:rPr>
              <a:t>” - this tells the API we want it to return us a JSON document as a response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Once we’ve called fetch, it returns a request object that allows us to “read the response data” from the API.</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GB" dirty="0">
                <a:solidFill>
                  <a:schemeClr val="dk1"/>
                </a:solidFill>
              </a:rPr>
              <a:t>We’ve got a bit of confusing looking syntax here where we try read the </a:t>
            </a:r>
            <a:r>
              <a:rPr lang="en-GB" dirty="0" err="1">
                <a:solidFill>
                  <a:schemeClr val="dk1"/>
                </a:solidFill>
              </a:rPr>
              <a:t>request.json</a:t>
            </a:r>
            <a:r>
              <a:rPr lang="en-GB" dirty="0">
                <a:solidFill>
                  <a:schemeClr val="dk1"/>
                </a:solidFill>
              </a:rPr>
              <a:t>() data.</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What we’re actually doing is saying “await the downloading of the data from the server, and if it returns nothing, just default to an empty array”.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Finally, we “parse” the JSON document, allow us to use it in our application just like any other </a:t>
            </a:r>
            <a:r>
              <a:rPr lang="en-GB" dirty="0" err="1">
                <a:solidFill>
                  <a:schemeClr val="dk1"/>
                </a:solidFill>
              </a:rPr>
              <a:t>javascript</a:t>
            </a:r>
            <a:r>
              <a:rPr lang="en-GB" dirty="0">
                <a:solidFill>
                  <a:schemeClr val="dk1"/>
                </a:solidFill>
              </a:rPr>
              <a:t> variable.</a:t>
            </a:r>
            <a:endParaRPr dirty="0">
              <a:solidFill>
                <a:schemeClr val="dk1"/>
              </a:solidFill>
            </a:endParaRPr>
          </a:p>
          <a:p>
            <a:pPr marL="45720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faa75cf3b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faa75cf3b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SHA-1: 80da0883d68dcef336a9561ca16b7f7b0ffbfad0</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 Add </a:t>
            </a:r>
            <a:r>
              <a:rPr lang="en-US" dirty="0" err="1"/>
              <a:t>saveScores</a:t>
            </a:r>
            <a:r>
              <a:rPr lang="en-US" dirty="0"/>
              <a:t> call</a:t>
            </a:r>
          </a:p>
          <a:p>
            <a:pPr marL="0" lvl="0" indent="0" algn="l" rtl="0">
              <a:spcBef>
                <a:spcPts val="0"/>
              </a:spcBef>
              <a:spcAft>
                <a:spcPts val="0"/>
              </a:spcAft>
              <a:buClr>
                <a:schemeClr val="dk1"/>
              </a:buClr>
              <a:buSzPts val="1100"/>
              <a:buFont typeface="Arial"/>
              <a:buNone/>
            </a:pPr>
            <a:r>
              <a:rPr lang="en-US" dirty="0">
                <a:solidFill>
                  <a:schemeClr val="dk1"/>
                </a:solidFill>
              </a:rPr>
              <a:t>Our </a:t>
            </a:r>
            <a:r>
              <a:rPr lang="en-US" dirty="0" err="1">
                <a:solidFill>
                  <a:schemeClr val="dk1"/>
                </a:solidFill>
              </a:rPr>
              <a:t>saveItems</a:t>
            </a:r>
            <a:r>
              <a:rPr lang="en-US" dirty="0">
                <a:solidFill>
                  <a:schemeClr val="dk1"/>
                </a:solidFill>
              </a:rPr>
              <a:t> function is almost identical.</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You’ll notice two things though - we’ve changed our “method” to POST, so the web server knows we’re posting all our </a:t>
            </a:r>
            <a:r>
              <a:rPr lang="en-GB" dirty="0" err="1">
                <a:solidFill>
                  <a:schemeClr val="dk1"/>
                </a:solidFill>
              </a:rPr>
              <a:t>todo</a:t>
            </a:r>
            <a:r>
              <a:rPr lang="en-GB" dirty="0">
                <a:solidFill>
                  <a:schemeClr val="dk1"/>
                </a:solidFill>
              </a:rPr>
              <a:t> items back to it.</a:t>
            </a: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And we’re including a “body” property in our fetch request.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The body property is populated with a “</a:t>
            </a:r>
            <a:r>
              <a:rPr lang="en-GB" dirty="0" err="1">
                <a:solidFill>
                  <a:schemeClr val="dk1"/>
                </a:solidFill>
              </a:rPr>
              <a:t>stringified</a:t>
            </a:r>
            <a:r>
              <a:rPr lang="en-GB" dirty="0">
                <a:solidFill>
                  <a:schemeClr val="dk1"/>
                </a:solidFill>
              </a:rPr>
              <a:t>” version of our </a:t>
            </a:r>
            <a:r>
              <a:rPr lang="en-GB" dirty="0" err="1">
                <a:solidFill>
                  <a:schemeClr val="dk1"/>
                </a:solidFill>
              </a:rPr>
              <a:t>todo</a:t>
            </a:r>
            <a:r>
              <a:rPr lang="en-GB" dirty="0">
                <a:solidFill>
                  <a:schemeClr val="dk1"/>
                </a:solidFill>
              </a:rPr>
              <a:t> items.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GB" dirty="0">
                <a:solidFill>
                  <a:schemeClr val="dk1"/>
                </a:solidFill>
              </a:rPr>
              <a:t>Our array data, when posted to this API, will be stored and could be shared by game players.</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faa75cf3b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faa75cf3b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Let’s push to Git and make this a GitHub Page.</a:t>
            </a:r>
          </a:p>
          <a:p>
            <a:pPr marL="0" lvl="0" indent="0" algn="l" rtl="0">
              <a:spcBef>
                <a:spcPts val="0"/>
              </a:spcBef>
              <a:spcAft>
                <a:spcPts val="0"/>
              </a:spcAft>
              <a:buClr>
                <a:schemeClr val="dk1"/>
              </a:buClr>
              <a:buSzPts val="1100"/>
              <a:buFont typeface="Arial"/>
              <a:buNone/>
            </a:pPr>
            <a:r>
              <a:rPr lang="en-US" dirty="0" err="1"/>
              <a:t>JsFiddle</a:t>
            </a:r>
            <a:r>
              <a:rPr lang="en-US" dirty="0"/>
              <a:t> arrays</a:t>
            </a:r>
          </a:p>
          <a:p>
            <a:pPr marL="0" lvl="0" indent="0" algn="l" rtl="0">
              <a:spcBef>
                <a:spcPts val="0"/>
              </a:spcBef>
              <a:spcAft>
                <a:spcPts val="0"/>
              </a:spcAft>
              <a:buClr>
                <a:schemeClr val="dk1"/>
              </a:buClr>
              <a:buSzPts val="1100"/>
              <a:buFont typeface="Arial"/>
              <a:buNone/>
            </a:pPr>
            <a:r>
              <a:rPr lang="en-US" dirty="0"/>
              <a:t>Talk about upcoming ops.</a:t>
            </a:r>
          </a:p>
          <a:p>
            <a:pPr marL="0" lvl="0" indent="0" algn="l" rtl="0">
              <a:spcBef>
                <a:spcPts val="0"/>
              </a:spcBef>
              <a:spcAft>
                <a:spcPts val="0"/>
              </a:spcAft>
              <a:buClr>
                <a:schemeClr val="dk1"/>
              </a:buClr>
              <a:buSzPts val="1100"/>
              <a:buFont typeface="Arial"/>
              <a:buNone/>
            </a:pPr>
            <a:r>
              <a:rPr lang="en-US" dirty="0"/>
              <a:t>Vue workshop</a:t>
            </a:r>
          </a:p>
          <a:p>
            <a:pPr marL="0" lvl="0" indent="0" algn="l" rtl="0">
              <a:spcBef>
                <a:spcPts val="0"/>
              </a:spcBef>
              <a:spcAft>
                <a:spcPts val="0"/>
              </a:spcAft>
              <a:buClr>
                <a:schemeClr val="dk1"/>
              </a:buClr>
              <a:buSzPts val="1100"/>
              <a:buFont typeface="Arial"/>
              <a:buNone/>
            </a:pPr>
            <a:r>
              <a:rPr lang="en-US" dirty="0"/>
              <a:t>Michele workshop.</a:t>
            </a:r>
          </a:p>
          <a:p>
            <a:pPr marL="0" lvl="0" indent="0" algn="l" rtl="0">
              <a:spcBef>
                <a:spcPts val="0"/>
              </a:spcBef>
              <a:spcAft>
                <a:spcPts val="0"/>
              </a:spcAft>
              <a:buClr>
                <a:schemeClr val="dk1"/>
              </a:buClr>
              <a:buSzPts val="1100"/>
              <a:buFont typeface="Arial"/>
              <a:buNone/>
            </a:pPr>
            <a:r>
              <a:rPr lang="en-US" dirty="0"/>
              <a:t>Play Bingo.</a:t>
            </a:r>
            <a:endParaRPr dirty="0"/>
          </a:p>
        </p:txBody>
      </p:sp>
    </p:spTree>
    <p:extLst>
      <p:ext uri="{BB962C8B-B14F-4D97-AF65-F5344CB8AC3E}">
        <p14:creationId xmlns:p14="http://schemas.microsoft.com/office/powerpoint/2010/main" val="403894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11c1943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11c1943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Use getElementById to grab our elements using the DOM.</a:t>
            </a:r>
            <a:endParaRPr b="1">
              <a:solidFill>
                <a:schemeClr val="dk1"/>
              </a:solidFill>
            </a:endParaRPr>
          </a:p>
          <a:p>
            <a:pPr marL="0" lvl="0" indent="0" algn="l" rtl="0">
              <a:spcBef>
                <a:spcPts val="0"/>
              </a:spcBef>
              <a:spcAft>
                <a:spcPts val="0"/>
              </a:spcAft>
              <a:buNone/>
            </a:pPr>
            <a:r>
              <a:rPr lang="en" b="1">
                <a:solidFill>
                  <a:schemeClr val="dk1"/>
                </a:solidFill>
              </a:rPr>
              <a:t>Add empty startGame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our basic UI, we’re going to have to write some JavaScript code to build our game. This code is going to run as soon as our page finishes loading.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we’re going to define three constants - one for each of our UI elements. We’re using the DOM (the document object model) API here - that’s the functions that start with document-dot.</a:t>
            </a:r>
            <a:endParaRPr>
              <a:solidFill>
                <a:schemeClr val="dk1"/>
              </a:solidFill>
            </a:endParaRPr>
          </a:p>
          <a:p>
            <a:pPr marL="0" lvl="0" indent="0" algn="l" rtl="0">
              <a:spcBef>
                <a:spcPts val="0"/>
              </a:spcBef>
              <a:spcAft>
                <a:spcPts val="0"/>
              </a:spcAft>
              <a:buNone/>
            </a:pPr>
            <a:r>
              <a:rPr lang="en">
                <a:solidFill>
                  <a:schemeClr val="dk1"/>
                </a:solidFill>
              </a:rPr>
              <a:t>getElementById is one of the most common DOM functions you’ll see - you can use it to get a reference to a HTML element in your page by it’s ID - and that’s why we gave our UI elements id attributes.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those elements assigned to variables - quote, input and start, we can do things with them in our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defining a function called “startGame” (and just putting an unimportant console.log statement in it so we can make sure it’s called in our browser), and we’re using another function called “addEventListener”.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Your web browser “raises events” when different user interactions happen - you can add “event listeners” to practically any DOM element, so what our final line here is doing is saying “when the start element receives the event ‘click’, call the function startGame”. This is often described as “adding a click handler”, because our function “startGame” </a:t>
            </a:r>
            <a:r>
              <a:rPr lang="en" i="1">
                <a:solidFill>
                  <a:schemeClr val="dk1"/>
                </a:solidFill>
              </a:rPr>
              <a:t>handles</a:t>
            </a:r>
            <a:r>
              <a:rPr lang="en">
                <a:solidFill>
                  <a:schemeClr val="dk1"/>
                </a:solidFill>
              </a:rPr>
              <a:t> the “click” event.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With this chunk of code in our script.js file, when we click the button in our UI, we’ll see the message “Game started!” appear in our browsers debug console.</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11c19435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f11c19435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When the game starts, we set a target word and add a &lt;span&gt; element to our document.</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start out by taking our game and breaking it down into the simplest thing it could possibly be.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game where you have to type ONE SINGLE WORD to win!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Add a variable declaration just under our getElementById calls by typing “let targetWord;”</a:t>
            </a:r>
            <a:endParaRPr>
              <a:solidFill>
                <a:schemeClr val="dk1"/>
              </a:solidFill>
            </a:endParaRPr>
          </a:p>
          <a:p>
            <a:pPr marL="0" lvl="0" indent="0" algn="l" rtl="0">
              <a:spcBef>
                <a:spcPts val="0"/>
              </a:spcBef>
              <a:spcAft>
                <a:spcPts val="0"/>
              </a:spcAft>
              <a:buNone/>
            </a:pPr>
            <a:r>
              <a:rPr lang="en">
                <a:solidFill>
                  <a:schemeClr val="dk1"/>
                </a:solidFill>
              </a:rPr>
              <a:t>Then, in our start game function, we are going to assign that variable to the string value “typeme”.</a:t>
            </a:r>
            <a:endParaRPr>
              <a:solidFill>
                <a:schemeClr val="dk1"/>
              </a:solidFill>
            </a:endParaRPr>
          </a:p>
          <a:p>
            <a:pPr marL="0" lvl="0" indent="0" algn="l" rtl="0">
              <a:spcBef>
                <a:spcPts val="0"/>
              </a:spcBef>
              <a:spcAft>
                <a:spcPts val="0"/>
              </a:spcAft>
              <a:buNone/>
            </a:pPr>
            <a:r>
              <a:rPr lang="en">
                <a:solidFill>
                  <a:schemeClr val="dk1"/>
                </a:solidFill>
              </a:rPr>
              <a:t>It’s not a real word, but we’re just using it as test data for now.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to make sure that the players know what word they need to type, we need to use JavaScript to update our UI.</a:t>
            </a:r>
            <a:endParaRPr>
              <a:solidFill>
                <a:schemeClr val="dk1"/>
              </a:solidFill>
            </a:endParaRPr>
          </a:p>
          <a:p>
            <a:pPr marL="0" lvl="0" indent="0" algn="l" rtl="0">
              <a:spcBef>
                <a:spcPts val="0"/>
              </a:spcBef>
              <a:spcAft>
                <a:spcPts val="0"/>
              </a:spcAft>
              <a:buNone/>
            </a:pPr>
            <a:r>
              <a:rPr lang="en">
                <a:solidFill>
                  <a:schemeClr val="dk1"/>
                </a:solidFill>
              </a:rPr>
              <a:t>To do this, we’re going to use a the property “innerHTML” on our `quote` paragraph that we previously used getElementById to find.</a:t>
            </a:r>
            <a:endParaRPr>
              <a:solidFill>
                <a:schemeClr val="dk1"/>
              </a:solidFill>
            </a:endParaRPr>
          </a:p>
          <a:p>
            <a:pPr marL="0" lvl="0" indent="0" algn="l" rtl="0">
              <a:spcBef>
                <a:spcPts val="0"/>
              </a:spcBef>
              <a:spcAft>
                <a:spcPts val="0"/>
              </a:spcAft>
              <a:buNone/>
            </a:pPr>
            <a:r>
              <a:rPr lang="en">
                <a:solidFill>
                  <a:schemeClr val="dk1"/>
                </a:solidFill>
              </a:rPr>
              <a:t>This property exists on all DOM elements, and when you set it, the contents of that element on the screen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setting the innerHTML of our quote paragraph to a &lt;span&gt; element with our target word </a:t>
            </a:r>
            <a:r>
              <a:rPr lang="en" b="1">
                <a:solidFill>
                  <a:schemeClr val="dk1"/>
                </a:solidFill>
              </a:rPr>
              <a:t>interpolated</a:t>
            </a:r>
            <a:r>
              <a:rPr lang="en">
                <a:solidFill>
                  <a:schemeClr val="dk1"/>
                </a:solidFill>
              </a:rPr>
              <a:t> (that just means “put in the middle”) of it.</a:t>
            </a:r>
            <a:endParaRPr>
              <a:solidFill>
                <a:schemeClr val="dk1"/>
              </a:solidFill>
            </a:endParaRPr>
          </a:p>
          <a:p>
            <a:pPr marL="0" lvl="0" indent="0" algn="l" rtl="0">
              <a:spcBef>
                <a:spcPts val="0"/>
              </a:spcBef>
              <a:spcAft>
                <a:spcPts val="0"/>
              </a:spcAft>
              <a:buNone/>
            </a:pPr>
            <a:r>
              <a:rPr lang="en">
                <a:solidFill>
                  <a:schemeClr val="dk1"/>
                </a:solidFill>
              </a:rPr>
              <a:t>When this code runs, the web page will contain the original &lt;p&gt; paragraph tag, and inside of it our span, and inside of that our 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Click the button and see the word “typeme” appear on the screen.</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11c19435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11c19435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an empty checkInput function and wire it up to the "input" event handler on the input box.</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going to need to be able to check what the user has typed whenever the contents of our input box changes.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do this by adding another event listener on the event “input”, along with a function “checkInput” that we’ll call each time the contents of the input element changes.</a:t>
            </a:r>
            <a:endParaRPr>
              <a:solidFill>
                <a:schemeClr val="dk1"/>
              </a:solidFill>
            </a:endParaRPr>
          </a:p>
          <a:p>
            <a:pPr marL="0" lvl="0" indent="0" algn="l" rtl="0">
              <a:spcBef>
                <a:spcPts val="0"/>
              </a:spcBef>
              <a:spcAft>
                <a:spcPts val="0"/>
              </a:spcAft>
              <a:buNone/>
            </a:pPr>
            <a:r>
              <a:rPr lang="en">
                <a:solidFill>
                  <a:schemeClr val="dk1"/>
                </a:solidFill>
              </a:rPr>
              <a:t>We’re also just adding a console.log call into our new function so now, when you type in the text box after starting the game, you’ll see a log message in your browsers debug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_1">
    <p:spTree>
      <p:nvGrpSpPr>
        <p:cNvPr id="1" name="Shape 685"/>
        <p:cNvGrpSpPr/>
        <p:nvPr/>
      </p:nvGrpSpPr>
      <p:grpSpPr>
        <a:xfrm>
          <a:off x="0" y="0"/>
          <a:ext cx="0" cy="0"/>
          <a:chOff x="0" y="0"/>
          <a:chExt cx="0" cy="0"/>
        </a:xfrm>
      </p:grpSpPr>
      <p:sp>
        <p:nvSpPr>
          <p:cNvPr id="686" name="Google Shape;686;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4"/>
        <p:cNvGrpSpPr/>
        <p:nvPr/>
      </p:nvGrpSpPr>
      <p:grpSpPr>
        <a:xfrm>
          <a:off x="0" y="0"/>
          <a:ext cx="0" cy="0"/>
          <a:chOff x="0" y="0"/>
          <a:chExt cx="0" cy="0"/>
        </a:xfrm>
      </p:grpSpPr>
      <p:pic>
        <p:nvPicPr>
          <p:cNvPr id="115" name="Google Shape;115;p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16" name="Google Shape;116;p9"/>
          <p:cNvGrpSpPr/>
          <p:nvPr/>
        </p:nvGrpSpPr>
        <p:grpSpPr>
          <a:xfrm>
            <a:off x="1954088" y="379200"/>
            <a:ext cx="5894825" cy="4385100"/>
            <a:chOff x="1954088" y="379200"/>
            <a:chExt cx="5894825" cy="4385100"/>
          </a:xfrm>
        </p:grpSpPr>
        <p:sp>
          <p:nvSpPr>
            <p:cNvPr id="117" name="Google Shape;117;p9"/>
            <p:cNvSpPr/>
            <p:nvPr/>
          </p:nvSpPr>
          <p:spPr>
            <a:xfrm>
              <a:off x="1954100" y="836100"/>
              <a:ext cx="5894700" cy="392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7360813" y="379200"/>
              <a:ext cx="4881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1954088" y="379200"/>
              <a:ext cx="54066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9"/>
          <p:cNvSpPr txBox="1">
            <a:spLocks noGrp="1"/>
          </p:cNvSpPr>
          <p:nvPr>
            <p:ph type="title"/>
          </p:nvPr>
        </p:nvSpPr>
        <p:spPr>
          <a:xfrm>
            <a:off x="2936200" y="1781550"/>
            <a:ext cx="3930600" cy="841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4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21" name="Google Shape;121;p9"/>
          <p:cNvSpPr txBox="1">
            <a:spLocks noGrp="1"/>
          </p:cNvSpPr>
          <p:nvPr>
            <p:ph type="subTitle" idx="1"/>
          </p:nvPr>
        </p:nvSpPr>
        <p:spPr>
          <a:xfrm>
            <a:off x="2936225" y="2623350"/>
            <a:ext cx="3930600" cy="1195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22" name="Google Shape;122;p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3" name="Google Shape;123;p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4" name="Google Shape;124;p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5" name="Google Shape;125;p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6" name="Google Shape;126;p9">
            <a:hlinkClick r:id="" action="ppaction://noaction"/>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7" name="Google Shape;127;p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8" name="Google Shape;128;p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9" name="Google Shape;129;p9">
            <a:hlinkClick r:id="" action="ppaction://noaction"/>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80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1953550" y="1583350"/>
            <a:ext cx="52368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095100" y="1628400"/>
            <a:ext cx="4953900" cy="819900"/>
          </a:xfrm>
          <a:prstGeom prst="rect">
            <a:avLst/>
          </a:prstGeom>
        </p:spPr>
        <p:txBody>
          <a:bodyPr spcFirstLastPara="1" wrap="square" lIns="0" tIns="0" rIns="0" bIns="0"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437" name="Google Shape;437;p4"/>
          <p:cNvSpPr txBox="1"/>
          <p:nvPr/>
        </p:nvSpPr>
        <p:spPr>
          <a:xfrm>
            <a:off x="3593400" y="705169"/>
            <a:ext cx="1957200" cy="6537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FFFFFF"/>
                </a:solidFill>
                <a:latin typeface="Megrim"/>
                <a:ea typeface="Megrim"/>
                <a:cs typeface="Megrim"/>
                <a:sym typeface="Megrim"/>
              </a:rPr>
              <a:t>“</a:t>
            </a:r>
            <a:endParaRPr sz="96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2" name="Google Shape;592;p7"/>
          <p:cNvSpPr txBox="1">
            <a:spLocks noGrp="1"/>
          </p:cNvSpPr>
          <p:nvPr>
            <p:ph type="body" idx="1"/>
          </p:nvPr>
        </p:nvSpPr>
        <p:spPr>
          <a:xfrm>
            <a:off x="1315475"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3" name="Google Shape;593;p7"/>
          <p:cNvSpPr txBox="1">
            <a:spLocks noGrp="1"/>
          </p:cNvSpPr>
          <p:nvPr>
            <p:ph type="body" idx="2"/>
          </p:nvPr>
        </p:nvSpPr>
        <p:spPr>
          <a:xfrm>
            <a:off x="3500604"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4" name="Google Shape;594;p7"/>
          <p:cNvSpPr txBox="1">
            <a:spLocks noGrp="1"/>
          </p:cNvSpPr>
          <p:nvPr>
            <p:ph type="body" idx="3"/>
          </p:nvPr>
        </p:nvSpPr>
        <p:spPr>
          <a:xfrm>
            <a:off x="5685733"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5" name="Google Shape;595;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38" name="Google Shape;638;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487475" y="3949100"/>
            <a:ext cx="6168900" cy="5196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800"/>
              <a:buNone/>
              <a:defRPr sz="1800"/>
            </a:lvl1pPr>
          </a:lstStyle>
          <a:p>
            <a:endParaRPr/>
          </a:p>
        </p:txBody>
      </p:sp>
      <p:sp>
        <p:nvSpPr>
          <p:cNvPr id="681" name="Google Shape;681;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name="adj" fmla="val 1858"/>
            </a:avLst>
          </a:prstGeom>
          <a:solidFill>
            <a:schemeClr val="lt2"/>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3"/>
        <p:cNvGrpSpPr/>
        <p:nvPr/>
      </p:nvGrpSpPr>
      <p:grpSpPr>
        <a:xfrm>
          <a:off x="0" y="0"/>
          <a:ext cx="0" cy="0"/>
          <a:chOff x="0" y="0"/>
          <a:chExt cx="0" cy="0"/>
        </a:xfrm>
      </p:grpSpPr>
      <p:sp>
        <p:nvSpPr>
          <p:cNvPr id="684" name="Google Shape;684;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Building a </a:t>
            </a:r>
            <a:br>
              <a:rPr lang="en"/>
            </a:br>
            <a:r>
              <a:rPr lang="en"/>
              <a:t>Typing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21"/>
        <p:cNvGrpSpPr/>
        <p:nvPr/>
      </p:nvGrpSpPr>
      <p:grpSpPr>
        <a:xfrm>
          <a:off x="0" y="0"/>
          <a:ext cx="0" cy="0"/>
          <a:chOff x="0" y="0"/>
          <a:chExt cx="0" cy="0"/>
        </a:xfrm>
      </p:grpSpPr>
      <p:sp>
        <p:nvSpPr>
          <p:cNvPr id="822" name="Google Shape;822;p21"/>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error indicators</a:t>
            </a:r>
            <a:endParaRPr>
              <a:latin typeface="Abel"/>
              <a:ea typeface="Abel"/>
              <a:cs typeface="Abel"/>
              <a:sym typeface="Abel"/>
            </a:endParaRPr>
          </a:p>
        </p:txBody>
      </p:sp>
      <p:sp>
        <p:nvSpPr>
          <p:cNvPr id="824" name="Google Shape;82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25" name="Google Shape;825;p21"/>
          <p:cNvSpPr txBox="1"/>
          <p:nvPr/>
        </p:nvSpPr>
        <p:spPr>
          <a:xfrm>
            <a:off x="1473800" y="1872775"/>
            <a:ext cx="66930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input.className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currentWord.</a:t>
            </a:r>
            <a:r>
              <a:rPr lang="en" sz="1200">
                <a:solidFill>
                  <a:srgbClr val="FFF352"/>
                </a:solidFill>
                <a:highlight>
                  <a:schemeClr val="accent2"/>
                </a:highlight>
                <a:latin typeface="Consolas"/>
                <a:ea typeface="Consolas"/>
                <a:cs typeface="Consolas"/>
                <a:sym typeface="Consolas"/>
              </a:rPr>
              <a:t>startsWith</a:t>
            </a:r>
            <a:r>
              <a:rPr lang="en" sz="1200">
                <a:solidFill>
                  <a:srgbClr val="F8F8F2"/>
                </a:solidFill>
                <a:highlight>
                  <a:schemeClr val="accent2"/>
                </a:highlight>
                <a:latin typeface="Consolas"/>
                <a:ea typeface="Consolas"/>
                <a:cs typeface="Consolas"/>
                <a:sym typeface="Consolas"/>
              </a:rPr>
              <a:t>(typedValue)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"error"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29"/>
        <p:cNvGrpSpPr/>
        <p:nvPr/>
      </p:nvGrpSpPr>
      <p:grpSpPr>
        <a:xfrm>
          <a:off x="0" y="0"/>
          <a:ext cx="0" cy="0"/>
          <a:chOff x="0" y="0"/>
          <a:chExt cx="0" cy="0"/>
        </a:xfrm>
      </p:grpSpPr>
      <p:sp>
        <p:nvSpPr>
          <p:cNvPr id="830" name="Google Shape;830;p22"/>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error indicator</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32" name="Google Shape;832;p2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833" name="Google Shape;833;p2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FF352"/>
                </a:solidFill>
                <a:latin typeface="Consolas"/>
                <a:ea typeface="Consolas"/>
                <a:cs typeface="Consolas"/>
                <a:sym typeface="Consolas"/>
              </a:rPr>
              <a:t>.error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#EA2027</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834" name="Google Shape;834;p22"/>
          <p:cNvPicPr preferRelativeResize="0"/>
          <p:nvPr/>
        </p:nvPicPr>
        <p:blipFill>
          <a:blip r:embed="rId3">
            <a:alphaModFix/>
          </a:blip>
          <a:stretch>
            <a:fillRect/>
          </a:stretch>
        </p:blipFill>
        <p:spPr>
          <a:xfrm>
            <a:off x="5219700" y="3053738"/>
            <a:ext cx="3924300" cy="20097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637595" y="1991850"/>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Building a </a:t>
            </a:r>
            <a:br>
              <a:rPr lang="en" dirty="0"/>
            </a:br>
            <a:r>
              <a:rPr lang="en" dirty="0"/>
              <a:t>Typing Game –Check-In!</a:t>
            </a:r>
            <a:endParaRPr dirty="0"/>
          </a:p>
        </p:txBody>
      </p:sp>
    </p:spTree>
    <p:extLst>
      <p:ext uri="{BB962C8B-B14F-4D97-AF65-F5344CB8AC3E}">
        <p14:creationId xmlns:p14="http://schemas.microsoft.com/office/powerpoint/2010/main" val="346895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38"/>
        <p:cNvGrpSpPr/>
        <p:nvPr/>
      </p:nvGrpSpPr>
      <p:grpSpPr>
        <a:xfrm>
          <a:off x="0" y="0"/>
          <a:ext cx="0" cy="0"/>
          <a:chOff x="0" y="0"/>
          <a:chExt cx="0" cy="0"/>
        </a:xfrm>
      </p:grpSpPr>
      <p:sp>
        <p:nvSpPr>
          <p:cNvPr id="839" name="Google Shape;839;p23"/>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textbox</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41" name="Google Shape;841;p2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842" name="Google Shape;842;p23"/>
          <p:cNvSpPr txBox="1"/>
          <p:nvPr/>
        </p:nvSpPr>
        <p:spPr>
          <a:xfrm>
            <a:off x="1473800" y="1872775"/>
            <a:ext cx="66930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input.value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 empty textbox</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46"/>
        <p:cNvGrpSpPr/>
        <p:nvPr/>
      </p:nvGrpSpPr>
      <p:grpSpPr>
        <a:xfrm>
          <a:off x="0" y="0"/>
          <a:ext cx="0" cy="0"/>
          <a:chOff x="0" y="0"/>
          <a:chExt cx="0" cy="0"/>
        </a:xfrm>
      </p:grpSpPr>
      <p:sp>
        <p:nvSpPr>
          <p:cNvPr id="847" name="Google Shape;847;p24"/>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49" name="Google Shape;849;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50" name="Google Shape;850;p24"/>
          <p:cNvSpPr txBox="1"/>
          <p:nvPr/>
        </p:nvSpPr>
        <p:spPr>
          <a:xfrm>
            <a:off x="1473800" y="1872775"/>
            <a:ext cx="71481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wordQueue;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 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quoteText.</a:t>
            </a:r>
            <a:r>
              <a:rPr lang="en" sz="1200">
                <a:solidFill>
                  <a:srgbClr val="FFF352"/>
                </a:solidFill>
                <a:highlight>
                  <a:schemeClr val="accent2"/>
                </a:highlight>
                <a:latin typeface="Consolas"/>
                <a:ea typeface="Consolas"/>
                <a:cs typeface="Consolas"/>
                <a:sym typeface="Consolas"/>
              </a:rPr>
              <a:t>split</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map</a:t>
            </a:r>
            <a:r>
              <a:rPr lang="en" sz="1200">
                <a:solidFill>
                  <a:srgbClr val="F8F8F2"/>
                </a:solidFill>
                <a:highlight>
                  <a:schemeClr val="accent2"/>
                </a:highlight>
                <a:latin typeface="Consolas"/>
                <a:ea typeface="Consolas"/>
                <a:cs typeface="Consolas"/>
                <a:sym typeface="Consolas"/>
              </a:rPr>
              <a:t>(</a:t>
            </a:r>
            <a:r>
              <a:rPr lang="en" sz="1200" i="1">
                <a:solidFill>
                  <a:srgbClr val="FF857F"/>
                </a:solidFill>
                <a:highlight>
                  <a:schemeClr val="accent2"/>
                </a:highlight>
                <a:latin typeface="Consolas"/>
                <a:ea typeface="Consolas"/>
                <a:cs typeface="Consolas"/>
                <a:sym typeface="Consolas"/>
              </a:rPr>
              <a:t>word</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=&gt;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`&lt;span&gt;${word}&lt;/span&gt;`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join</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54"/>
        <p:cNvGrpSpPr/>
        <p:nvPr/>
      </p:nvGrpSpPr>
      <p:grpSpPr>
        <a:xfrm>
          <a:off x="0" y="0"/>
          <a:ext cx="0" cy="0"/>
          <a:chOff x="0" y="0"/>
          <a:chExt cx="0" cy="0"/>
        </a:xfrm>
      </p:grpSpPr>
      <p:sp>
        <p:nvSpPr>
          <p:cNvPr id="855" name="Google Shape;855;p25"/>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5"/>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57" name="Google Shape;857;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858" name="Google Shape;858;p25"/>
          <p:cNvSpPr txBox="1"/>
          <p:nvPr/>
        </p:nvSpPr>
        <p:spPr>
          <a:xfrm>
            <a:off x="1473800" y="1872775"/>
            <a:ext cx="71481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wordQueue[</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shift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//shift removes first item (0th element)</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empty textbox</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62"/>
        <p:cNvGrpSpPr/>
        <p:nvPr/>
      </p:nvGrpSpPr>
      <p:grpSpPr>
        <a:xfrm>
          <a:off x="0" y="0"/>
          <a:ext cx="0" cy="0"/>
          <a:chOff x="0" y="0"/>
          <a:chExt cx="0" cy="0"/>
        </a:xfrm>
      </p:grpSpPr>
      <p:sp>
        <p:nvSpPr>
          <p:cNvPr id="863" name="Google Shape;863;p26"/>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spacing between words</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65" name="Google Shape;865;p2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866" name="Google Shape;866;p26"/>
          <p:cNvSpPr txBox="1"/>
          <p:nvPr/>
        </p:nvSpPr>
        <p:spPr>
          <a:xfrm>
            <a:off x="1473800" y="1872775"/>
            <a:ext cx="64488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span</a:t>
            </a:r>
            <a:r>
              <a:rPr lang="en" sz="1200">
                <a:solidFill>
                  <a:srgbClr val="FFF352"/>
                </a:solidFill>
                <a:latin typeface="Consolas"/>
                <a:ea typeface="Consolas"/>
                <a:cs typeface="Consolas"/>
                <a:sym typeface="Consolas"/>
              </a:rPr>
              <a:t>:after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content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inline-block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67" name="Google Shape;867;p26"/>
          <p:cNvPicPr preferRelativeResize="0"/>
          <p:nvPr/>
        </p:nvPicPr>
        <p:blipFill>
          <a:blip r:embed="rId3">
            <a:alphaModFix/>
          </a:blip>
          <a:stretch>
            <a:fillRect/>
          </a:stretch>
        </p:blipFill>
        <p:spPr>
          <a:xfrm>
            <a:off x="5183200" y="2954325"/>
            <a:ext cx="4038600" cy="2266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1000"/>
                                        <p:tgtEl>
                                          <p:spTgt spid="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1"/>
        <p:cNvGrpSpPr/>
        <p:nvPr/>
      </p:nvGrpSpPr>
      <p:grpSpPr>
        <a:xfrm>
          <a:off x="0" y="0"/>
          <a:ext cx="0" cy="0"/>
          <a:chOff x="0" y="0"/>
          <a:chExt cx="0" cy="0"/>
        </a:xfrm>
      </p:grpSpPr>
      <p:sp>
        <p:nvSpPr>
          <p:cNvPr id="872" name="Google Shape;872;p27"/>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74" name="Google Shape;874;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875" name="Google Shape;875;p27"/>
          <p:cNvSpPr txBox="1"/>
          <p:nvPr/>
        </p:nvSpPr>
        <p:spPr>
          <a:xfrm>
            <a:off x="1473800" y="1872775"/>
            <a:ext cx="71481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highlightPosition;</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a:t>
            </a:r>
            <a:r>
              <a:rPr lang="en" sz="1200" i="1">
                <a:solidFill>
                  <a:srgbClr val="FF857F"/>
                </a:solidFill>
                <a:latin typeface="Consolas"/>
                <a:ea typeface="Consolas"/>
                <a:cs typeface="Consolas"/>
                <a:sym typeface="Consolas"/>
              </a:rPr>
              <a:t>word</a:t>
            </a:r>
            <a:r>
              <a:rPr lang="en" sz="1200">
                <a:solidFill>
                  <a:srgbClr val="FFEA00"/>
                </a:solidFill>
                <a:latin typeface="Consolas"/>
                <a:ea typeface="Consolas"/>
                <a:cs typeface="Consolas"/>
                <a:sym typeface="Consolas"/>
              </a:rPr>
              <a:t>}&lt;/span&gt;`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highlightPosition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quote.childNodes[highlightPosition].className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'highlight'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9"/>
        <p:cNvGrpSpPr/>
        <p:nvPr/>
      </p:nvGrpSpPr>
      <p:grpSpPr>
        <a:xfrm>
          <a:off x="0" y="0"/>
          <a:ext cx="0" cy="0"/>
          <a:chOff x="0" y="0"/>
          <a:chExt cx="0" cy="0"/>
        </a:xfrm>
      </p:grpSpPr>
      <p:sp>
        <p:nvSpPr>
          <p:cNvPr id="880" name="Google Shape;880;p28"/>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82" name="Google Shape;882;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883" name="Google Shape;883;p28"/>
          <p:cNvSpPr txBox="1"/>
          <p:nvPr/>
        </p:nvSpPr>
        <p:spPr>
          <a:xfrm>
            <a:off x="1473800" y="1720375"/>
            <a:ext cx="71481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//shift removes first item (0th element)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87"/>
        <p:cNvGrpSpPr/>
        <p:nvPr/>
      </p:nvGrpSpPr>
      <p:grpSpPr>
        <a:xfrm>
          <a:off x="0" y="0"/>
          <a:ext cx="0" cy="0"/>
          <a:chOff x="0" y="0"/>
          <a:chExt cx="0" cy="0"/>
        </a:xfrm>
      </p:grpSpPr>
      <p:sp>
        <p:nvSpPr>
          <p:cNvPr id="888" name="Google Shape;888;p29"/>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highlighting</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0" name="Google Shape;890;p2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891" name="Google Shape;891;p29"/>
          <p:cNvSpPr txBox="1"/>
          <p:nvPr/>
        </p:nvSpPr>
        <p:spPr>
          <a:xfrm>
            <a:off x="1473800" y="1872775"/>
            <a:ext cx="6448800" cy="1678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FFF352"/>
                </a:solidFill>
                <a:latin typeface="Consolas"/>
                <a:ea typeface="Consolas"/>
                <a:cs typeface="Consolas"/>
                <a:sym typeface="Consolas"/>
              </a:rPr>
              <a:t>.highlight</a:t>
            </a:r>
            <a:r>
              <a:rPr lang="en" sz="1050">
                <a:solidFill>
                  <a:srgbClr val="F8F8F2"/>
                </a:solidFill>
                <a:latin typeface="Consolas"/>
                <a:ea typeface="Consolas"/>
                <a:cs typeface="Consolas"/>
                <a:sym typeface="Consolas"/>
              </a:rPr>
              <a:t> {</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color</a:t>
            </a:r>
            <a:r>
              <a:rPr lang="en" sz="1050">
                <a:solidFill>
                  <a:srgbClr val="F8F8F2"/>
                </a:solidFill>
                <a:latin typeface="Consolas"/>
                <a:ea typeface="Consolas"/>
                <a:cs typeface="Consolas"/>
                <a:sym typeface="Consolas"/>
              </a:rPr>
              <a:t>: </a:t>
            </a:r>
            <a:r>
              <a:rPr lang="en" sz="1050">
                <a:solidFill>
                  <a:srgbClr val="C5A3FF"/>
                </a:solidFill>
                <a:latin typeface="Consolas"/>
                <a:ea typeface="Consolas"/>
                <a:cs typeface="Consolas"/>
                <a:sym typeface="Consolas"/>
              </a:rPr>
              <a:t>#FFC312</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text-decoration</a:t>
            </a:r>
            <a:r>
              <a:rPr lang="en" sz="1050">
                <a:solidFill>
                  <a:srgbClr val="F8F8F2"/>
                </a:solidFill>
                <a:latin typeface="Consolas"/>
                <a:ea typeface="Consolas"/>
                <a:cs typeface="Consolas"/>
                <a:sym typeface="Consolas"/>
              </a:rPr>
              <a:t>: </a:t>
            </a:r>
            <a:r>
              <a:rPr lang="en" sz="1050">
                <a:solidFill>
                  <a:srgbClr val="C2FFDF"/>
                </a:solidFill>
                <a:latin typeface="Consolas"/>
                <a:ea typeface="Consolas"/>
                <a:cs typeface="Consolas"/>
                <a:sym typeface="Consolas"/>
              </a:rPr>
              <a:t>underline</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92" name="Google Shape;892;p29"/>
          <p:cNvPicPr preferRelativeResize="0"/>
          <p:nvPr/>
        </p:nvPicPr>
        <p:blipFill>
          <a:blip r:embed="rId3">
            <a:alphaModFix/>
          </a:blip>
          <a:stretch>
            <a:fillRect/>
          </a:stretch>
        </p:blipFill>
        <p:spPr>
          <a:xfrm>
            <a:off x="5238750" y="3124150"/>
            <a:ext cx="3905250" cy="20193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
        <p:nvSpPr>
          <p:cNvPr id="759" name="Google Shape;759;p1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0" name="Google Shape;760;p13"/>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1" name="Google Shape;761;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62" name="Google Shape;762;p13"/>
          <p:cNvPicPr preferRelativeResize="0"/>
          <p:nvPr/>
        </p:nvPicPr>
        <p:blipFill>
          <a:blip r:embed="rId3">
            <a:alphaModFix/>
          </a:blip>
          <a:stretch>
            <a:fillRect/>
          </a:stretch>
        </p:blipFill>
        <p:spPr>
          <a:xfrm>
            <a:off x="0" y="0"/>
            <a:ext cx="9144000" cy="5140924"/>
          </a:xfrm>
          <a:prstGeom prst="rect">
            <a:avLst/>
          </a:prstGeom>
          <a:noFill/>
          <a:ln>
            <a:noFill/>
          </a:ln>
        </p:spPr>
      </p:pic>
      <p:sp>
        <p:nvSpPr>
          <p:cNvPr id="763" name="Google Shape;763;p13"/>
          <p:cNvSpPr txBox="1"/>
          <p:nvPr/>
        </p:nvSpPr>
        <p:spPr>
          <a:xfrm>
            <a:off x="268350" y="415817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chemeClr val="lt1"/>
                </a:solidFill>
              </a:rPr>
              <a:t>What are we going to build?</a:t>
            </a:r>
            <a:endParaRPr sz="2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96"/>
        <p:cNvGrpSpPr/>
        <p:nvPr/>
      </p:nvGrpSpPr>
      <p:grpSpPr>
        <a:xfrm>
          <a:off x="0" y="0"/>
          <a:ext cx="0" cy="0"/>
          <a:chOff x="0" y="0"/>
          <a:chExt cx="0" cy="0"/>
        </a:xfrm>
      </p:grpSpPr>
      <p:sp>
        <p:nvSpPr>
          <p:cNvPr id="897" name="Google Shape;897;p30"/>
          <p:cNvSpPr/>
          <p:nvPr/>
        </p:nvSpPr>
        <p:spPr>
          <a:xfrm>
            <a:off x="1237650" y="0"/>
            <a:ext cx="7906500" cy="53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txBox="1">
            <a:spLocks noGrp="1"/>
          </p:cNvSpPr>
          <p:nvPr>
            <p:ph type="title"/>
          </p:nvPr>
        </p:nvSpPr>
        <p:spPr>
          <a:xfrm rot="-5400000">
            <a:off x="-1602725" y="2182075"/>
            <a:ext cx="48432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game over </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9" name="Google Shape;899;p30"/>
          <p:cNvSpPr txBox="1"/>
          <p:nvPr/>
        </p:nvSpPr>
        <p:spPr>
          <a:xfrm>
            <a:off x="1473800" y="156075"/>
            <a:ext cx="7607700" cy="546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unhighlight word</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if</a:t>
            </a:r>
            <a:r>
              <a:rPr lang="en" sz="1200">
                <a:solidFill>
                  <a:srgbClr val="F8F8F2"/>
                </a:solidFill>
                <a:highlight>
                  <a:schemeClr val="accent2"/>
                </a:highlight>
                <a:latin typeface="Consolas"/>
                <a:ea typeface="Consolas"/>
                <a:cs typeface="Consolas"/>
                <a:sym typeface="Consolas"/>
              </a:rPr>
              <a:t> (wordQueue.length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 { </a:t>
            </a:r>
            <a:r>
              <a:rPr lang="en" sz="1200">
                <a:solidFill>
                  <a:srgbClr val="E6C000"/>
                </a:solidFill>
                <a:highlight>
                  <a:schemeClr val="accent2"/>
                </a:highlight>
                <a:latin typeface="Consolas"/>
                <a:ea typeface="Consolas"/>
                <a:cs typeface="Consolas"/>
                <a:sym typeface="Consolas"/>
              </a:rPr>
              <a:t>// if we have run out of words then game over.</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return</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03"/>
        <p:cNvGrpSpPr/>
        <p:nvPr/>
      </p:nvGrpSpPr>
      <p:grpSpPr>
        <a:xfrm>
          <a:off x="0" y="0"/>
          <a:ext cx="0" cy="0"/>
          <a:chOff x="0" y="0"/>
          <a:chExt cx="0" cy="0"/>
        </a:xfrm>
      </p:grpSpPr>
      <p:sp>
        <p:nvSpPr>
          <p:cNvPr id="904" name="Google Shape;904;p31"/>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Show message on game over</a:t>
            </a:r>
            <a:endParaRPr b="0">
              <a:latin typeface="Abel"/>
              <a:ea typeface="Abel"/>
              <a:cs typeface="Abel"/>
              <a:sym typeface="Abel"/>
            </a:endParaRPr>
          </a:p>
        </p:txBody>
      </p:sp>
      <p:sp>
        <p:nvSpPr>
          <p:cNvPr id="906" name="Google Shape;906;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907" name="Google Shape;907;p31"/>
          <p:cNvSpPr txBox="1"/>
          <p:nvPr/>
        </p:nvSpPr>
        <p:spPr>
          <a:xfrm>
            <a:off x="1473800" y="1872775"/>
            <a:ext cx="64488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&gt;&lt;/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&gt;</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1"/>
        <p:cNvGrpSpPr/>
        <p:nvPr/>
      </p:nvGrpSpPr>
      <p:grpSpPr>
        <a:xfrm>
          <a:off x="0" y="0"/>
          <a:ext cx="0" cy="0"/>
          <a:chOff x="0" y="0"/>
          <a:chExt cx="0" cy="0"/>
        </a:xfrm>
      </p:grpSpPr>
      <p:sp>
        <p:nvSpPr>
          <p:cNvPr id="912" name="Google Shape;912;p32"/>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14" name="Google Shape;914;p3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915" name="Google Shape;915;p32"/>
          <p:cNvSpPr txBox="1"/>
          <p:nvPr/>
        </p:nvSpPr>
        <p:spPr>
          <a:xfrm>
            <a:off x="1473800" y="1720375"/>
            <a:ext cx="71481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message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document.</a:t>
            </a:r>
            <a:r>
              <a:rPr lang="en" sz="1200">
                <a:solidFill>
                  <a:srgbClr val="FFF352"/>
                </a:solidFill>
                <a:highlight>
                  <a:schemeClr val="accent2"/>
                </a:highlight>
                <a:latin typeface="Consolas"/>
                <a:ea typeface="Consolas"/>
                <a:cs typeface="Consolas"/>
                <a:sym typeface="Consolas"/>
              </a:rPr>
              <a:t>getElementById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9"/>
        <p:cNvGrpSpPr/>
        <p:nvPr/>
      </p:nvGrpSpPr>
      <p:grpSpPr>
        <a:xfrm>
          <a:off x="0" y="0"/>
          <a:ext cx="0" cy="0"/>
          <a:chOff x="0" y="0"/>
          <a:chExt cx="0" cy="0"/>
        </a:xfrm>
      </p:grpSpPr>
      <p:sp>
        <p:nvSpPr>
          <p:cNvPr id="920" name="Google Shape;920;p33"/>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22" name="Google Shape;922;p3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923" name="Google Shape;923;p33"/>
          <p:cNvSpPr txBox="1"/>
          <p:nvPr/>
        </p:nvSpPr>
        <p:spPr>
          <a:xfrm>
            <a:off x="1473800" y="1720375"/>
            <a:ext cx="7148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200" i="1">
              <a:solidFill>
                <a:srgbClr val="C2FFDF"/>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 class="congrats"&gt;Congratuations!&lt;/span&gt;`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24" name="Google Shape;924;p33"/>
          <p:cNvPicPr preferRelativeResize="0"/>
          <p:nvPr/>
        </p:nvPicPr>
        <p:blipFill>
          <a:blip r:embed="rId3">
            <a:alphaModFix/>
          </a:blip>
          <a:stretch>
            <a:fillRect/>
          </a:stretch>
        </p:blipFill>
        <p:spPr>
          <a:xfrm>
            <a:off x="5334000" y="2905063"/>
            <a:ext cx="3810000" cy="22383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fade">
                                      <p:cBhvr>
                                        <p:cTn id="7" dur="10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28"/>
        <p:cNvGrpSpPr/>
        <p:nvPr/>
      </p:nvGrpSpPr>
      <p:grpSpPr>
        <a:xfrm>
          <a:off x="0" y="0"/>
          <a:ext cx="0" cy="0"/>
          <a:chOff x="0" y="0"/>
          <a:chExt cx="0" cy="0"/>
        </a:xfrm>
      </p:grpSpPr>
      <p:sp>
        <p:nvSpPr>
          <p:cNvPr id="929" name="Google Shape;929;p34"/>
          <p:cNvSpPr/>
          <p:nvPr/>
        </p:nvSpPr>
        <p:spPr>
          <a:xfrm>
            <a:off x="1237650" y="1604075"/>
            <a:ext cx="73842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1" name="Google Shape;931;p34"/>
          <p:cNvSpPr txBox="1"/>
          <p:nvPr/>
        </p:nvSpPr>
        <p:spPr>
          <a:xfrm>
            <a:off x="1473800" y="1720375"/>
            <a:ext cx="7148100" cy="3417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highlightPosition;</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a:t>
            </a:r>
            <a:endParaRPr sz="1200" i="1">
              <a:solidFill>
                <a:srgbClr val="C2FFD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35"/>
        <p:cNvGrpSpPr/>
        <p:nvPr/>
      </p:nvGrpSpPr>
      <p:grpSpPr>
        <a:xfrm>
          <a:off x="0" y="0"/>
          <a:ext cx="0" cy="0"/>
          <a:chOff x="0" y="0"/>
          <a:chExt cx="0" cy="0"/>
        </a:xfrm>
      </p:grpSpPr>
      <p:sp>
        <p:nvSpPr>
          <p:cNvPr id="936" name="Google Shape;936;p35"/>
          <p:cNvSpPr/>
          <p:nvPr/>
        </p:nvSpPr>
        <p:spPr>
          <a:xfrm>
            <a:off x="1237650" y="16040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8" name="Google Shape;938;p35"/>
          <p:cNvSpPr txBox="1"/>
          <p:nvPr/>
        </p:nvSpPr>
        <p:spPr>
          <a:xfrm>
            <a:off x="1473800" y="1720375"/>
            <a:ext cx="71481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elapsedTime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a:t>
            </a:r>
            <a:r>
              <a:rPr lang="en" sz="1200">
                <a:solidFill>
                  <a:srgbClr val="FFEA00"/>
                </a:solidFill>
                <a:highlight>
                  <a:schemeClr val="accent2"/>
                </a:highlight>
                <a:latin typeface="Consolas"/>
                <a:ea typeface="Consolas"/>
                <a:cs typeface="Consolas"/>
                <a:sym typeface="Consolas"/>
              </a:rPr>
              <a:t>&lt;br&gt; </a:t>
            </a:r>
            <a:br>
              <a:rPr lang="en" sz="1200">
                <a:solidFill>
                  <a:srgbClr val="FFEA00"/>
                </a:solidFill>
                <a:highlight>
                  <a:schemeClr val="accent2"/>
                </a:highlight>
                <a:latin typeface="Consolas"/>
                <a:ea typeface="Consolas"/>
                <a:cs typeface="Consolas"/>
                <a:sym typeface="Consolas"/>
              </a:rPr>
            </a:br>
            <a:r>
              <a:rPr lang="en" sz="1200">
                <a:solidFill>
                  <a:srgbClr val="FFEA00"/>
                </a:solidFill>
                <a:highlight>
                  <a:schemeClr val="accent2"/>
                </a:highlight>
                <a:latin typeface="Consolas"/>
                <a:ea typeface="Consolas"/>
                <a:cs typeface="Consolas"/>
                <a:sym typeface="Consolas"/>
              </a:rPr>
              <a:t>        You finished in ${elapsedTime </a:t>
            </a:r>
            <a:r>
              <a:rPr lang="en" sz="1200">
                <a:solidFill>
                  <a:srgbClr val="FFB8D1"/>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1000</a:t>
            </a:r>
            <a:r>
              <a:rPr lang="en" sz="1200">
                <a:solidFill>
                  <a:srgbClr val="FFEA00"/>
                </a:solidFill>
                <a:highlight>
                  <a:schemeClr val="accent2"/>
                </a:highlight>
                <a:latin typeface="Consolas"/>
                <a:ea typeface="Consolas"/>
                <a:cs typeface="Consolas"/>
                <a:sym typeface="Consolas"/>
              </a:rPr>
              <a:t>} seconds.</a:t>
            </a:r>
            <a:endParaRPr sz="1200">
              <a:solidFill>
                <a:srgbClr val="FFEA00"/>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FEA00"/>
                </a:solidFill>
                <a:highlight>
                  <a:schemeClr val="accent2"/>
                </a:highlight>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39" name="Google Shape;939;p35"/>
          <p:cNvPicPr preferRelativeResize="0"/>
          <p:nvPr/>
        </p:nvPicPr>
        <p:blipFill>
          <a:blip r:embed="rId3">
            <a:alphaModFix/>
          </a:blip>
          <a:stretch>
            <a:fillRect/>
          </a:stretch>
        </p:blipFill>
        <p:spPr>
          <a:xfrm>
            <a:off x="3527588" y="3415075"/>
            <a:ext cx="4048125" cy="24193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43"/>
        <p:cNvGrpSpPr/>
        <p:nvPr/>
      </p:nvGrpSpPr>
      <p:grpSpPr>
        <a:xfrm>
          <a:off x="0" y="0"/>
          <a:ext cx="0" cy="0"/>
          <a:chOff x="0" y="0"/>
          <a:chExt cx="0" cy="0"/>
        </a:xfrm>
      </p:grpSpPr>
      <p:sp>
        <p:nvSpPr>
          <p:cNvPr id="944" name="Google Shape;944;p36"/>
          <p:cNvSpPr/>
          <p:nvPr/>
        </p:nvSpPr>
        <p:spPr>
          <a:xfrm>
            <a:off x="150" y="1604075"/>
            <a:ext cx="9144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46" name="Google Shape;946;p36"/>
          <p:cNvSpPr txBox="1"/>
          <p:nvPr/>
        </p:nvSpPr>
        <p:spPr>
          <a:xfrm>
            <a:off x="175025" y="1720375"/>
            <a:ext cx="89688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quotes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'Things are only impossible until they are not'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'It is possible to commit no errors and still lose. That is not a weakness. That is life'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'There is a way out of every box, a solution to every puzzle; it is just a matter of finding it.'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'Without freedom of choice there is no creativity'</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'Logic is the beginning of wisdom, not the end'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'Improve a mechanical device and you may double productivity. But improve yourself, you gain a thousandfold'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'Compassion: that is the one thing no machine ever had. Maybe it is the one thing that keeps us ahead of them.'</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0"/>
        <p:cNvGrpSpPr/>
        <p:nvPr/>
      </p:nvGrpSpPr>
      <p:grpSpPr>
        <a:xfrm>
          <a:off x="0" y="0"/>
          <a:ext cx="0" cy="0"/>
          <a:chOff x="0" y="0"/>
          <a:chExt cx="0" cy="0"/>
        </a:xfrm>
      </p:grpSpPr>
      <p:sp>
        <p:nvSpPr>
          <p:cNvPr id="951" name="Google Shape;951;p37"/>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53" name="Google Shape;953;p37"/>
          <p:cNvSpPr txBox="1"/>
          <p:nvPr/>
        </p:nvSpPr>
        <p:spPr>
          <a:xfrm>
            <a:off x="672250" y="1749550"/>
            <a:ext cx="70977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quoteIndex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floor</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random</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quotes.length);</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quotes[quoteIndex];</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7"/>
        <p:cNvGrpSpPr/>
        <p:nvPr/>
      </p:nvGrpSpPr>
      <p:grpSpPr>
        <a:xfrm>
          <a:off x="0" y="0"/>
          <a:ext cx="0" cy="0"/>
          <a:chOff x="0" y="0"/>
          <a:chExt cx="0" cy="0"/>
        </a:xfrm>
      </p:grpSpPr>
      <p:sp>
        <p:nvSpPr>
          <p:cNvPr id="958" name="Google Shape;958;p38"/>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input &amp; messages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0" name="Google Shape;960;p38"/>
          <p:cNvSpPr txBox="1"/>
          <p:nvPr/>
        </p:nvSpPr>
        <p:spPr>
          <a:xfrm>
            <a:off x="672250" y="1749550"/>
            <a:ext cx="70977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64"/>
        <p:cNvGrpSpPr/>
        <p:nvPr/>
      </p:nvGrpSpPr>
      <p:grpSpPr>
        <a:xfrm>
          <a:off x="0" y="0"/>
          <a:ext cx="0" cy="0"/>
          <a:chOff x="0" y="0"/>
          <a:chExt cx="0" cy="0"/>
        </a:xfrm>
      </p:grpSpPr>
      <p:sp>
        <p:nvSpPr>
          <p:cNvPr id="965" name="Google Shape;965;p3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The game works but doesn’t look great!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6" name="Google Shape;966;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969" name="Google Shape;969;p39"/>
          <p:cNvSpPr txBox="1">
            <a:spLocks noGrp="1"/>
          </p:cNvSpPr>
          <p:nvPr>
            <p:ph type="subTitle" idx="4294967295"/>
          </p:nvPr>
        </p:nvSpPr>
        <p:spPr>
          <a:xfrm>
            <a:off x="3943350" y="1643063"/>
            <a:ext cx="5200650" cy="560387"/>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Lets add some CSS to make it look good!</a:t>
            </a:r>
            <a:endParaRPr/>
          </a:p>
        </p:txBody>
      </p:sp>
      <p:sp>
        <p:nvSpPr>
          <p:cNvPr id="967" name="Google Shape;967;p39"/>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968" name="Google Shape;968;p39"/>
          <p:cNvPicPr preferRelativeResize="0"/>
          <p:nvPr/>
        </p:nvPicPr>
        <p:blipFill>
          <a:blip r:embed="rId3">
            <a:alphaModFix/>
          </a:blip>
          <a:stretch>
            <a:fillRect/>
          </a:stretch>
        </p:blipFill>
        <p:spPr>
          <a:xfrm>
            <a:off x="2490775" y="2542825"/>
            <a:ext cx="4162425" cy="2000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155CC"/>
            </a:gs>
            <a:gs pos="27000">
              <a:srgbClr val="351C75"/>
            </a:gs>
            <a:gs pos="71000">
              <a:srgbClr val="351C75"/>
            </a:gs>
            <a:gs pos="100000">
              <a:srgbClr val="F229FF"/>
            </a:gs>
          </a:gsLst>
          <a:lin ang="8100019" scaled="0"/>
        </a:gradFill>
        <a:effectLst/>
      </p:bgPr>
    </p:bg>
    <p:spTree>
      <p:nvGrpSpPr>
        <p:cNvPr id="1" name="Shape 767"/>
        <p:cNvGrpSpPr/>
        <p:nvPr/>
      </p:nvGrpSpPr>
      <p:grpSpPr>
        <a:xfrm>
          <a:off x="0" y="0"/>
          <a:ext cx="0" cy="0"/>
          <a:chOff x="0" y="0"/>
          <a:chExt cx="0" cy="0"/>
        </a:xfrm>
      </p:grpSpPr>
      <p:sp>
        <p:nvSpPr>
          <p:cNvPr id="769" name="Google Shape;769;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770" name="Google Shape;770;p14"/>
          <p:cNvPicPr preferRelativeResize="0"/>
          <p:nvPr/>
        </p:nvPicPr>
        <p:blipFill>
          <a:blip r:embed="rId3">
            <a:alphaModFix/>
          </a:blip>
          <a:stretch>
            <a:fillRect/>
          </a:stretch>
        </p:blipFill>
        <p:spPr>
          <a:xfrm>
            <a:off x="992500" y="137387"/>
            <a:ext cx="7159024" cy="486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73"/>
        <p:cNvGrpSpPr/>
        <p:nvPr/>
      </p:nvGrpSpPr>
      <p:grpSpPr>
        <a:xfrm>
          <a:off x="0" y="0"/>
          <a:ext cx="0" cy="0"/>
          <a:chOff x="0" y="0"/>
          <a:chExt cx="0" cy="0"/>
        </a:xfrm>
      </p:grpSpPr>
      <p:sp>
        <p:nvSpPr>
          <p:cNvPr id="974" name="Google Shape;974;p40"/>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76" name="Google Shape;976;p40"/>
          <p:cNvSpPr txBox="1"/>
          <p:nvPr/>
        </p:nvSpPr>
        <p:spPr>
          <a:xfrm>
            <a:off x="672250" y="1749550"/>
            <a:ext cx="709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 </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"started"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elapsedTime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startTime;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"winner"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 &lt;br&gt;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You finished in ${elapsedTime </a:t>
            </a:r>
            <a:r>
              <a:rPr lang="en" sz="1200">
                <a:solidFill>
                  <a:srgbClr val="FFB8D1"/>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C5A3FF"/>
                </a:solidFill>
                <a:latin typeface="Consolas"/>
                <a:ea typeface="Consolas"/>
                <a:cs typeface="Consolas"/>
                <a:sym typeface="Consolas"/>
              </a:rPr>
              <a:t>1000</a:t>
            </a:r>
            <a:r>
              <a:rPr lang="en" sz="1200">
                <a:solidFill>
                  <a:srgbClr val="FFEA00"/>
                </a:solidFill>
                <a:latin typeface="Consolas"/>
                <a:ea typeface="Consolas"/>
                <a:cs typeface="Consolas"/>
                <a:sym typeface="Consolas"/>
              </a:rPr>
              <a:t>} seconds.</a:t>
            </a:r>
            <a:endParaRPr sz="1200">
              <a:solidFill>
                <a:srgbClr val="FFEA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80"/>
        <p:cNvGrpSpPr/>
        <p:nvPr/>
      </p:nvGrpSpPr>
      <p:grpSpPr>
        <a:xfrm>
          <a:off x="0" y="0"/>
          <a:ext cx="0" cy="0"/>
          <a:chOff x="0" y="0"/>
          <a:chExt cx="0" cy="0"/>
        </a:xfrm>
      </p:grpSpPr>
      <p:sp>
        <p:nvSpPr>
          <p:cNvPr id="981" name="Google Shape;981;p41"/>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82" name="Google Shape;982;p4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983" name="Google Shape;983;p41"/>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984" name="Google Shape;984;p41"/>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.winner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background-image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89"/>
        <p:cNvGrpSpPr/>
        <p:nvPr/>
      </p:nvGrpSpPr>
      <p:grpSpPr>
        <a:xfrm>
          <a:off x="0" y="0"/>
          <a:ext cx="0" cy="0"/>
          <a:chOff x="0" y="0"/>
          <a:chExt cx="0" cy="0"/>
        </a:xfrm>
      </p:grpSpPr>
      <p:sp>
        <p:nvSpPr>
          <p:cNvPr id="990" name="Google Shape;990;p42"/>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2" name="Google Shape;992;p4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993" name="Google Shape;993;p4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97"/>
        <p:cNvGrpSpPr/>
        <p:nvPr/>
      </p:nvGrpSpPr>
      <p:grpSpPr>
        <a:xfrm>
          <a:off x="0" y="0"/>
          <a:ext cx="0" cy="0"/>
          <a:chOff x="0" y="0"/>
          <a:chExt cx="0" cy="0"/>
        </a:xfrm>
      </p:grpSpPr>
      <p:sp>
        <p:nvSpPr>
          <p:cNvPr id="998" name="Google Shape;998;p4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9" name="Google Shape;999;p4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1000" name="Google Shape;1000;p43"/>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01" name="Google Shape;1001;p43"/>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txBox="1"/>
          <p:nvPr/>
        </p:nvSpPr>
        <p:spPr>
          <a:xfrm>
            <a:off x="1473800" y="1872775"/>
            <a:ext cx="64488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.rocket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margin-left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imgurl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no-repeat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F352"/>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
        <p:nvSpPr>
          <p:cNvPr id="759" name="Google Shape;759;p1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0" name="Google Shape;760;p13"/>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1" name="Google Shape;761;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762" name="Google Shape;762;p13"/>
          <p:cNvPicPr preferRelativeResize="0"/>
          <p:nvPr/>
        </p:nvPicPr>
        <p:blipFill>
          <a:blip r:embed="rId3">
            <a:alphaModFix/>
          </a:blip>
          <a:stretch>
            <a:fillRect/>
          </a:stretch>
        </p:blipFill>
        <p:spPr>
          <a:xfrm>
            <a:off x="0" y="0"/>
            <a:ext cx="9144000" cy="5140924"/>
          </a:xfrm>
          <a:prstGeom prst="rect">
            <a:avLst/>
          </a:prstGeom>
          <a:noFill/>
          <a:ln>
            <a:noFill/>
          </a:ln>
        </p:spPr>
      </p:pic>
      <p:sp>
        <p:nvSpPr>
          <p:cNvPr id="763" name="Google Shape;763;p13"/>
          <p:cNvSpPr txBox="1"/>
          <p:nvPr/>
        </p:nvSpPr>
        <p:spPr>
          <a:xfrm>
            <a:off x="268350" y="415817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chemeClr val="lt1"/>
                </a:solidFill>
              </a:rPr>
              <a:t>What are we going to build?</a:t>
            </a:r>
            <a:endParaRPr sz="2800">
              <a:solidFill>
                <a:schemeClr val="lt1"/>
              </a:solidFill>
            </a:endParaRPr>
          </a:p>
        </p:txBody>
      </p:sp>
    </p:spTree>
    <p:extLst>
      <p:ext uri="{BB962C8B-B14F-4D97-AF65-F5344CB8AC3E}">
        <p14:creationId xmlns:p14="http://schemas.microsoft.com/office/powerpoint/2010/main" val="1034129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06"/>
        <p:cNvGrpSpPr/>
        <p:nvPr/>
      </p:nvGrpSpPr>
      <p:grpSpPr>
        <a:xfrm>
          <a:off x="0" y="0"/>
          <a:ext cx="0" cy="0"/>
          <a:chOff x="0" y="0"/>
          <a:chExt cx="0" cy="0"/>
        </a:xfrm>
      </p:grpSpPr>
      <p:sp>
        <p:nvSpPr>
          <p:cNvPr id="1007" name="Google Shape;1007;p44"/>
          <p:cNvSpPr txBox="1">
            <a:spLocks noGrp="1"/>
          </p:cNvSpPr>
          <p:nvPr>
            <p:ph type="title"/>
          </p:nvPr>
        </p:nvSpPr>
        <p:spPr>
          <a:xfrm rot="-5400000">
            <a:off x="-1111650" y="2155175"/>
            <a:ext cx="4535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08" name="Google Shape;1008;p4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1009" name="Google Shape;1009;p44"/>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10" name="Google Shape;1010;p44"/>
          <p:cNvSpPr/>
          <p:nvPr/>
        </p:nvSpPr>
        <p:spPr>
          <a:xfrm>
            <a:off x="1481850" y="0"/>
            <a:ext cx="64488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txBox="1"/>
          <p:nvPr/>
        </p:nvSpPr>
        <p:spPr>
          <a:xfrm>
            <a:off x="1889050" y="439700"/>
            <a:ext cx="6033600" cy="440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shake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20%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30%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40%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50%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60%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70%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80%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90%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zoomOutRight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opacity</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scale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0.1</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500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FF35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1015"/>
        <p:cNvGrpSpPr/>
        <p:nvPr/>
      </p:nvGrpSpPr>
      <p:grpSpPr>
        <a:xfrm>
          <a:off x="0" y="0"/>
          <a:ext cx="0" cy="0"/>
          <a:chOff x="0" y="0"/>
          <a:chExt cx="0" cy="0"/>
        </a:xfrm>
      </p:grpSpPr>
      <p:sp>
        <p:nvSpPr>
          <p:cNvPr id="1016" name="Google Shape;1016;p45"/>
          <p:cNvSpPr/>
          <p:nvPr/>
        </p:nvSpPr>
        <p:spPr>
          <a:xfrm>
            <a:off x="1180671" y="1365300"/>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Abel"/>
                <a:ea typeface="Abel"/>
                <a:cs typeface="Abel"/>
                <a:sym typeface="Abel"/>
              </a:rPr>
              <a:t>index.html - Add game instructions</a:t>
            </a:r>
            <a:endParaRPr dirty="0">
              <a:latin typeface="Abel"/>
              <a:ea typeface="Abel"/>
              <a:cs typeface="Abel"/>
              <a:sym typeface="Abel"/>
            </a:endParaRPr>
          </a:p>
          <a:p>
            <a:pPr marL="0" lvl="0" indent="0" algn="l" rtl="0">
              <a:spcBef>
                <a:spcPts val="0"/>
              </a:spcBef>
              <a:spcAft>
                <a:spcPts val="0"/>
              </a:spcAft>
              <a:buNone/>
            </a:pPr>
            <a:endParaRPr dirty="0">
              <a:latin typeface="Abel"/>
              <a:ea typeface="Abel"/>
              <a:cs typeface="Abel"/>
              <a:sym typeface="Abel"/>
            </a:endParaRPr>
          </a:p>
          <a:p>
            <a:pPr marL="0" lvl="0" indent="0" algn="l" rtl="0">
              <a:spcBef>
                <a:spcPts val="0"/>
              </a:spcBef>
              <a:spcAft>
                <a:spcPts val="0"/>
              </a:spcAft>
              <a:buNone/>
            </a:pPr>
            <a:endParaRPr dirty="0">
              <a:latin typeface="Abel"/>
              <a:ea typeface="Abel"/>
              <a:cs typeface="Abel"/>
              <a:sym typeface="Abel"/>
            </a:endParaRPr>
          </a:p>
        </p:txBody>
      </p:sp>
      <p:sp>
        <p:nvSpPr>
          <p:cNvPr id="1018" name="Google Shape;1018;p45"/>
          <p:cNvSpPr txBox="1"/>
          <p:nvPr/>
        </p:nvSpPr>
        <p:spPr>
          <a:xfrm>
            <a:off x="1457550" y="1769519"/>
            <a:ext cx="64488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&lt;</a:t>
            </a:r>
            <a:r>
              <a:rPr lang="en" sz="1200" dirty="0">
                <a:solidFill>
                  <a:srgbClr val="FFB8D1"/>
                </a:solidFill>
                <a:latin typeface="Consolas"/>
                <a:ea typeface="Consolas"/>
                <a:cs typeface="Consolas"/>
                <a:sym typeface="Consolas"/>
              </a:rPr>
              <a:t>body</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main</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h1</a:t>
            </a:r>
            <a:r>
              <a:rPr lang="en" sz="1200" dirty="0">
                <a:solidFill>
                  <a:srgbClr val="F8F8F2"/>
                </a:solidFill>
                <a:latin typeface="Consolas"/>
                <a:ea typeface="Consolas"/>
                <a:cs typeface="Consolas"/>
                <a:sym typeface="Consolas"/>
              </a:rPr>
              <a:t>&gt;Typing game!&lt;/</a:t>
            </a:r>
            <a:r>
              <a:rPr lang="en" sz="1200" dirty="0">
                <a:solidFill>
                  <a:srgbClr val="FFB8D1"/>
                </a:solidFill>
                <a:latin typeface="Consolas"/>
                <a:ea typeface="Consolas"/>
                <a:cs typeface="Consolas"/>
                <a:sym typeface="Consolas"/>
              </a:rPr>
              <a:t>h1</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&gt;Practice your typing skills with a quote from Star Trek.      </a:t>
            </a:r>
            <a:br>
              <a:rPr lang="en" sz="1200" dirty="0">
                <a:solidFill>
                  <a:srgbClr val="F8F8F2"/>
                </a:solidFill>
                <a:latin typeface="Consolas"/>
                <a:ea typeface="Consolas"/>
                <a:cs typeface="Consolas"/>
                <a:sym typeface="Consolas"/>
              </a:rPr>
            </a:b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br</a:t>
            </a:r>
            <a:r>
              <a:rPr lang="en" sz="1200" dirty="0">
                <a:solidFill>
                  <a:srgbClr val="F8F8F2"/>
                </a:solidFill>
                <a:latin typeface="Consolas"/>
                <a:ea typeface="Consolas"/>
                <a:cs typeface="Consolas"/>
                <a:sym typeface="Consolas"/>
              </a:rPr>
              <a:t>&gt;Click the start button to begin!</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button</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type</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"button"</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id</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"start"</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class</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"button"</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start game &lt;</a:t>
            </a:r>
            <a:r>
              <a:rPr lang="en" sz="1200" dirty="0">
                <a:solidFill>
                  <a:srgbClr val="FFB8D1"/>
                </a:solidFill>
                <a:latin typeface="Consolas"/>
                <a:ea typeface="Consolas"/>
                <a:cs typeface="Consolas"/>
                <a:sym typeface="Consolas"/>
              </a:rPr>
              <a:t>i</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class</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"rocket"</a:t>
            </a:r>
            <a:r>
              <a:rPr lang="en" sz="1200" dirty="0">
                <a:solidFill>
                  <a:srgbClr val="F8F8F2"/>
                </a:solidFill>
                <a:latin typeface="Consolas"/>
                <a:ea typeface="Consolas"/>
                <a:cs typeface="Consolas"/>
                <a:sym typeface="Consolas"/>
              </a:rPr>
              <a:t>&gt;&lt;/</a:t>
            </a:r>
            <a:r>
              <a:rPr lang="en" sz="1200" dirty="0">
                <a:solidFill>
                  <a:srgbClr val="FFB8D1"/>
                </a:solidFill>
                <a:latin typeface="Consolas"/>
                <a:ea typeface="Consolas"/>
                <a:cs typeface="Consolas"/>
                <a:sym typeface="Consolas"/>
              </a:rPr>
              <a:t>i</a:t>
            </a:r>
            <a:r>
              <a:rPr lang="en" sz="1200" dirty="0">
                <a:solidFill>
                  <a:srgbClr val="F8F8F2"/>
                </a:solidFill>
                <a:latin typeface="Consolas"/>
                <a:ea typeface="Consolas"/>
                <a:cs typeface="Consolas"/>
                <a:sym typeface="Consolas"/>
              </a:rPr>
              <a:t>&gt;</a:t>
            </a:r>
            <a:br>
              <a:rPr lang="en" sz="1200" dirty="0">
                <a:solidFill>
                  <a:srgbClr val="F8F8F2"/>
                </a:solidFill>
                <a:latin typeface="Consolas"/>
                <a:ea typeface="Consolas"/>
                <a:cs typeface="Consolas"/>
                <a:sym typeface="Consolas"/>
              </a:rPr>
            </a:b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button</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id</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"quote"</a:t>
            </a:r>
            <a:r>
              <a:rPr lang="en" sz="1200" dirty="0">
                <a:solidFill>
                  <a:srgbClr val="F8F8F2"/>
                </a:solidFill>
                <a:latin typeface="Consolas"/>
                <a:ea typeface="Consolas"/>
                <a:cs typeface="Consolas"/>
                <a:sym typeface="Consolas"/>
              </a:rPr>
              <a:t>&gt;&lt;/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id</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"message"</a:t>
            </a:r>
            <a:r>
              <a:rPr lang="en" sz="1200" dirty="0">
                <a:solidFill>
                  <a:srgbClr val="F8F8F2"/>
                </a:solidFill>
                <a:latin typeface="Consolas"/>
                <a:ea typeface="Consolas"/>
                <a:cs typeface="Consolas"/>
                <a:sym typeface="Consolas"/>
              </a:rPr>
              <a:t>&gt;&lt;/</a:t>
            </a:r>
            <a:r>
              <a:rPr lang="en" sz="1200" dirty="0">
                <a:solidFill>
                  <a:srgbClr val="FFB8D1"/>
                </a:solidFill>
                <a:latin typeface="Consolas"/>
                <a:ea typeface="Consolas"/>
                <a:cs typeface="Consolas"/>
                <a:sym typeface="Consolas"/>
              </a:rPr>
              <a:t>p</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input</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type</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"text"</a:t>
            </a:r>
            <a:r>
              <a:rPr lang="en" sz="1200" dirty="0">
                <a:solidFill>
                  <a:srgbClr val="F8F8F2"/>
                </a:solidFill>
                <a:latin typeface="Consolas"/>
                <a:ea typeface="Consolas"/>
                <a:cs typeface="Consolas"/>
                <a:sym typeface="Consolas"/>
              </a:rPr>
              <a:t> </a:t>
            </a:r>
            <a:r>
              <a:rPr lang="en" sz="1200" dirty="0">
                <a:solidFill>
                  <a:srgbClr val="FFF352"/>
                </a:solidFill>
                <a:latin typeface="Consolas"/>
                <a:ea typeface="Consolas"/>
                <a:cs typeface="Consolas"/>
                <a:sym typeface="Consolas"/>
              </a:rPr>
              <a:t>id</a:t>
            </a:r>
            <a:r>
              <a:rPr lang="en" sz="1200" dirty="0">
                <a:solidFill>
                  <a:srgbClr val="F8F8F2"/>
                </a:solidFill>
                <a:latin typeface="Consolas"/>
                <a:ea typeface="Consolas"/>
                <a:cs typeface="Consolas"/>
                <a:sym typeface="Consolas"/>
              </a:rPr>
              <a:t>=</a:t>
            </a:r>
            <a:r>
              <a:rPr lang="en" sz="1200" dirty="0">
                <a:solidFill>
                  <a:srgbClr val="FFEA00"/>
                </a:solidFill>
                <a:latin typeface="Consolas"/>
                <a:ea typeface="Consolas"/>
                <a:cs typeface="Consolas"/>
                <a:sym typeface="Consolas"/>
              </a:rPr>
              <a:t>"typed-value"</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F8F8F2"/>
                </a:solidFill>
                <a:latin typeface="Consolas"/>
                <a:ea typeface="Consolas"/>
                <a:cs typeface="Consolas"/>
                <a:sym typeface="Consolas"/>
              </a:rPr>
              <a:t>    &lt;/</a:t>
            </a:r>
            <a:r>
              <a:rPr lang="en" sz="1200" dirty="0">
                <a:solidFill>
                  <a:srgbClr val="FFB8D1"/>
                </a:solidFill>
                <a:latin typeface="Consolas"/>
                <a:ea typeface="Consolas"/>
                <a:cs typeface="Consolas"/>
                <a:sym typeface="Consolas"/>
              </a:rPr>
              <a:t>main</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dirty="0">
                <a:solidFill>
                  <a:srgbClr val="F8F8F2"/>
                </a:solidFill>
                <a:latin typeface="Consolas"/>
                <a:ea typeface="Consolas"/>
                <a:cs typeface="Consolas"/>
                <a:sym typeface="Consolas"/>
              </a:rPr>
              <a:t>&lt;/</a:t>
            </a:r>
            <a:r>
              <a:rPr lang="en" sz="1200" dirty="0">
                <a:solidFill>
                  <a:srgbClr val="FFB8D1"/>
                </a:solidFill>
                <a:latin typeface="Consolas"/>
                <a:ea typeface="Consolas"/>
                <a:cs typeface="Consolas"/>
                <a:sym typeface="Consolas"/>
              </a:rPr>
              <a:t>body</a:t>
            </a:r>
            <a:r>
              <a:rPr lang="en" sz="1200" dirty="0">
                <a:solidFill>
                  <a:srgbClr val="F8F8F2"/>
                </a:solidFill>
                <a:latin typeface="Consolas"/>
                <a:ea typeface="Consolas"/>
                <a:cs typeface="Consolas"/>
                <a:sym typeface="Consolas"/>
              </a:rPr>
              <a:t>&gt;</a:t>
            </a:r>
            <a:endParaRPr sz="1200" dirty="0">
              <a:solidFill>
                <a:srgbClr val="F8F8F2"/>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22"/>
        <p:cNvGrpSpPr/>
        <p:nvPr/>
      </p:nvGrpSpPr>
      <p:grpSpPr>
        <a:xfrm>
          <a:off x="0" y="0"/>
          <a:ext cx="0" cy="0"/>
          <a:chOff x="0" y="0"/>
          <a:chExt cx="0" cy="0"/>
        </a:xfrm>
      </p:grpSpPr>
      <p:sp>
        <p:nvSpPr>
          <p:cNvPr id="1023" name="Google Shape;1023;p46"/>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24" name="Google Shape;1024;p4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025" name="Google Shape;1025;p46"/>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26" name="Google Shape;1026;p46"/>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p:nvPr/>
        </p:nvSpPr>
        <p:spPr>
          <a:xfrm>
            <a:off x="2235757" y="317550"/>
            <a:ext cx="5687700" cy="48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grid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place-items</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max-width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640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rem</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font-style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normal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105</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31"/>
        <p:cNvGrpSpPr/>
        <p:nvPr/>
      </p:nvGrpSpPr>
      <p:grpSpPr>
        <a:xfrm>
          <a:off x="0" y="0"/>
          <a:ext cx="0" cy="0"/>
          <a:chOff x="0" y="0"/>
          <a:chExt cx="0" cy="0"/>
        </a:xfrm>
      </p:grpSpPr>
      <p:sp>
        <p:nvSpPr>
          <p:cNvPr id="1032" name="Google Shape;1032;p47"/>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33" name="Google Shape;1033;p4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034" name="Google Shape;1034;p47"/>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35" name="Google Shape;1035;p47"/>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font-family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arial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helvetica</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sans-serif</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#0652DD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flex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cursor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pointer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overflow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hidden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B8D1"/>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40"/>
        <p:cNvGrpSpPr/>
        <p:nvPr/>
      </p:nvGrpSpPr>
      <p:grpSpPr>
        <a:xfrm>
          <a:off x="0" y="0"/>
          <a:ext cx="0" cy="0"/>
          <a:chOff x="0" y="0"/>
          <a:chExt cx="0" cy="0"/>
        </a:xfrm>
      </p:grpSpPr>
      <p:sp>
        <p:nvSpPr>
          <p:cNvPr id="1041" name="Google Shape;1041;p48"/>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42" name="Google Shape;1042;p4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043" name="Google Shape;1043;p48"/>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44" name="Google Shape;1044;p48"/>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box-shadow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inset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rgba</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.congrats</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uppercase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#FFC312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5"/>
          <p:cNvSpPr txBox="1">
            <a:spLocks noGrp="1"/>
          </p:cNvSpPr>
          <p:nvPr>
            <p:ph type="ctrTitle"/>
          </p:nvPr>
        </p:nvSpPr>
        <p:spPr>
          <a:xfrm>
            <a:off x="1953550" y="1049950"/>
            <a:ext cx="52368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Create the </a:t>
            </a:r>
            <a:br>
              <a:rPr lang="en"/>
            </a:br>
            <a:r>
              <a:rPr lang="en"/>
              <a:t>necessary files:</a:t>
            </a:r>
            <a:endParaRPr/>
          </a:p>
        </p:txBody>
      </p:sp>
      <p:sp>
        <p:nvSpPr>
          <p:cNvPr id="776" name="Google Shape;776;p15"/>
          <p:cNvSpPr txBox="1">
            <a:spLocks noGrp="1"/>
          </p:cNvSpPr>
          <p:nvPr>
            <p:ph type="subTitle" idx="1"/>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a:latin typeface="Consolas"/>
                <a:ea typeface="Consolas"/>
                <a:cs typeface="Consolas"/>
                <a:sym typeface="Consolas"/>
              </a:rPr>
              <a:t>index.html</a:t>
            </a:r>
            <a:br>
              <a:rPr lang="en" sz="3200">
                <a:latin typeface="Consolas"/>
                <a:ea typeface="Consolas"/>
                <a:cs typeface="Consolas"/>
                <a:sym typeface="Consolas"/>
              </a:rPr>
            </a:br>
            <a:r>
              <a:rPr lang="en" sz="3200">
                <a:latin typeface="Consolas"/>
                <a:ea typeface="Consolas"/>
                <a:cs typeface="Consolas"/>
                <a:sym typeface="Consolas"/>
              </a:rPr>
              <a:t>script.js</a:t>
            </a:r>
            <a:br>
              <a:rPr lang="en" sz="3200">
                <a:latin typeface="Consolas"/>
                <a:ea typeface="Consolas"/>
                <a:cs typeface="Consolas"/>
                <a:sym typeface="Consolas"/>
              </a:rPr>
            </a:br>
            <a:r>
              <a:rPr lang="en" sz="3200">
                <a:latin typeface="Consolas"/>
                <a:ea typeface="Consolas"/>
                <a:cs typeface="Consolas"/>
                <a:sym typeface="Consolas"/>
              </a:rPr>
              <a:t>style.css</a:t>
            </a:r>
            <a:endParaRPr sz="3200">
              <a:latin typeface="Consolas"/>
              <a:ea typeface="Consolas"/>
              <a:cs typeface="Consolas"/>
              <a:sym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1049"/>
        <p:cNvGrpSpPr/>
        <p:nvPr/>
      </p:nvGrpSpPr>
      <p:grpSpPr>
        <a:xfrm>
          <a:off x="0" y="0"/>
          <a:ext cx="0" cy="0"/>
          <a:chOff x="0" y="0"/>
          <a:chExt cx="0" cy="0"/>
        </a:xfrm>
      </p:grpSpPr>
      <p:sp>
        <p:nvSpPr>
          <p:cNvPr id="1050" name="Google Shape;1050;p49"/>
          <p:cNvSpPr/>
          <p:nvPr/>
        </p:nvSpPr>
        <p:spPr>
          <a:xfrm>
            <a:off x="1315475" y="1365300"/>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Abel"/>
                <a:ea typeface="Abel"/>
                <a:cs typeface="Abel"/>
                <a:sym typeface="Abel"/>
              </a:rPr>
              <a:t>script.js - Reset the button animation</a:t>
            </a:r>
            <a:endParaRPr dirty="0">
              <a:latin typeface="Abel"/>
              <a:ea typeface="Abel"/>
              <a:cs typeface="Abel"/>
              <a:sym typeface="Abel"/>
            </a:endParaRPr>
          </a:p>
          <a:p>
            <a:pPr marL="0" lvl="0" indent="0" algn="l" rtl="0">
              <a:spcBef>
                <a:spcPts val="0"/>
              </a:spcBef>
              <a:spcAft>
                <a:spcPts val="0"/>
              </a:spcAft>
              <a:buNone/>
            </a:pPr>
            <a:endParaRPr dirty="0">
              <a:latin typeface="Abel"/>
              <a:ea typeface="Abel"/>
              <a:cs typeface="Abel"/>
              <a:sym typeface="Abel"/>
            </a:endParaRPr>
          </a:p>
        </p:txBody>
      </p:sp>
      <p:sp>
        <p:nvSpPr>
          <p:cNvPr id="1052" name="Google Shape;1052;p49"/>
          <p:cNvSpPr txBox="1"/>
          <p:nvPr/>
        </p:nvSpPr>
        <p:spPr>
          <a:xfrm>
            <a:off x="1701775" y="1921625"/>
            <a:ext cx="60681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br>
              <a:rPr lang="en" sz="1200">
                <a:solidFill>
                  <a:srgbClr val="F8F8F2"/>
                </a:solidFill>
                <a:latin typeface="Consolas"/>
                <a:ea typeface="Consolas"/>
                <a:cs typeface="Consolas"/>
                <a:sym typeface="Consolas"/>
              </a:rPr>
            </a:b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document.body.className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setTimeout</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 </a:t>
            </a:r>
            <a:r>
              <a:rPr lang="en" sz="1200">
                <a:solidFill>
                  <a:srgbClr val="C5A3FF"/>
                </a:solidFill>
                <a:latin typeface="Consolas"/>
                <a:ea typeface="Consolas"/>
                <a:cs typeface="Consolas"/>
                <a:sym typeface="Consolas"/>
              </a:rPr>
              <a:t>2000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24"/>
          <p:cNvSpPr txBox="1">
            <a:spLocks noGrp="1"/>
          </p:cNvSpPr>
          <p:nvPr>
            <p:ph type="ctrTitle"/>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dirty="0">
                <a:latin typeface="Abel" panose="020B0604020202020204" charset="0"/>
              </a:rPr>
              <a:t>TYPING GAME-</a:t>
            </a:r>
            <a:br>
              <a:rPr lang="en-GB" dirty="0">
                <a:latin typeface="Abel" panose="020B0604020202020204" charset="0"/>
              </a:rPr>
            </a:br>
            <a:r>
              <a:rPr lang="en-GB" dirty="0">
                <a:latin typeface="Abel" panose="020B0604020202020204" charset="0"/>
              </a:rPr>
              <a:t>What are we going to ADD?</a:t>
            </a:r>
            <a:endParaRPr dirty="0">
              <a:latin typeface="Abel" panose="020B0604020202020204" charset="0"/>
            </a:endParaRPr>
          </a:p>
        </p:txBody>
      </p:sp>
      <p:pic>
        <p:nvPicPr>
          <p:cNvPr id="368" name="Google Shape;368;p24">
            <a:hlinkClick r:id="" action="ppaction://noaction"/>
          </p:cNvPr>
          <p:cNvPicPr preferRelativeResize="0"/>
          <p:nvPr/>
        </p:nvPicPr>
        <p:blipFill rotWithShape="1">
          <a:blip r:embed="rId3">
            <a:alphaModFix/>
          </a:blip>
          <a:srcRect t="465" b="475"/>
          <a:stretch/>
        </p:blipFill>
        <p:spPr>
          <a:xfrm>
            <a:off x="7471494" y="482181"/>
            <a:ext cx="265550" cy="258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2" name="Google Shape;1050;p49">
            <a:extLst>
              <a:ext uri="{FF2B5EF4-FFF2-40B4-BE49-F238E27FC236}">
                <a16:creationId xmlns:a16="http://schemas.microsoft.com/office/drawing/2014/main" id="{64DEDD65-E183-62F9-D1A5-C3922292548D}"/>
              </a:ext>
            </a:extLst>
          </p:cNvPr>
          <p:cNvSpPr/>
          <p:nvPr/>
        </p:nvSpPr>
        <p:spPr>
          <a:xfrm>
            <a:off x="867865"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ADD A UL</a:t>
            </a:r>
            <a:endParaRPr dirty="0">
              <a:latin typeface="Abel" panose="020B0604020202020204" charset="0"/>
            </a:endParaRPr>
          </a:p>
        </p:txBody>
      </p:sp>
      <p:sp>
        <p:nvSpPr>
          <p:cNvPr id="436" name="Google Shape;436;p28"/>
          <p:cNvSpPr txBox="1">
            <a:spLocks noGrp="1"/>
          </p:cNvSpPr>
          <p:nvPr>
            <p:ph type="body" idx="1"/>
          </p:nvPr>
        </p:nvSpPr>
        <p:spPr>
          <a:xfrm>
            <a:off x="1172825" y="1128325"/>
            <a:ext cx="7186500" cy="3450900"/>
          </a:xfrm>
          <a:prstGeom prst="rect">
            <a:avLst/>
          </a:prstGeom>
        </p:spPr>
        <p:txBody>
          <a:bodyPr spcFirstLastPara="1" wrap="square" lIns="0" tIns="0" rIns="0" bIns="0" anchor="ctr" anchorCtr="0">
            <a:noAutofit/>
          </a:bodyPr>
          <a:lstStyle/>
          <a:p>
            <a:pPr marL="0" lvl="0" indent="0" algn="l" rtl="0">
              <a:lnSpc>
                <a:spcPct val="135714"/>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body</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35714"/>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header</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35714"/>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h1</a:t>
            </a:r>
            <a:r>
              <a:rPr lang="en-GB" sz="1300" dirty="0">
                <a:solidFill>
                  <a:srgbClr val="ADB1C2"/>
                </a:solidFill>
                <a:latin typeface="Consolas"/>
                <a:ea typeface="Consolas"/>
                <a:cs typeface="Consolas"/>
                <a:sym typeface="Consolas"/>
              </a:rPr>
              <a:t>&gt;</a:t>
            </a:r>
            <a:r>
              <a:rPr lang="en-GB" sz="1300" dirty="0">
                <a:solidFill>
                  <a:schemeClr val="tx2">
                    <a:lumMod val="95000"/>
                  </a:schemeClr>
                </a:solidFill>
                <a:latin typeface="Consolas"/>
                <a:ea typeface="Consolas"/>
                <a:cs typeface="Consolas"/>
                <a:sym typeface="Consolas"/>
              </a:rPr>
              <a:t>Typing Game!</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h1</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35714"/>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header</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35714"/>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35714"/>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&lt;</a:t>
            </a:r>
            <a:r>
              <a:rPr lang="en-GB" sz="1300" dirty="0" err="1">
                <a:solidFill>
                  <a:srgbClr val="13BBB7"/>
                </a:solidFill>
                <a:highlight>
                  <a:srgbClr val="FFE599"/>
                </a:highlight>
                <a:latin typeface="Consolas"/>
                <a:ea typeface="Consolas"/>
                <a:cs typeface="Consolas"/>
                <a:sym typeface="Consolas"/>
              </a:rPr>
              <a:t>ul</a:t>
            </a:r>
            <a:r>
              <a:rPr lang="en-GB" sz="1300" dirty="0">
                <a:solidFill>
                  <a:srgbClr val="ADB1C2"/>
                </a:solidFill>
                <a:highlight>
                  <a:srgbClr val="FFE599"/>
                </a:highlight>
                <a:latin typeface="Consolas"/>
                <a:ea typeface="Consolas"/>
                <a:cs typeface="Consolas"/>
                <a:sym typeface="Consolas"/>
              </a:rPr>
              <a:t> </a:t>
            </a:r>
            <a:r>
              <a:rPr lang="en-GB" sz="1300" dirty="0">
                <a:solidFill>
                  <a:srgbClr val="FF8380"/>
                </a:solidFill>
                <a:highlight>
                  <a:srgbClr val="FFE599"/>
                </a:highlight>
                <a:latin typeface="Consolas"/>
                <a:ea typeface="Consolas"/>
                <a:cs typeface="Consolas"/>
                <a:sym typeface="Consolas"/>
              </a:rPr>
              <a:t>id</a:t>
            </a:r>
            <a:r>
              <a:rPr lang="en-GB" sz="1300" dirty="0">
                <a:solidFill>
                  <a:srgbClr val="ADB1C2"/>
                </a:solidFill>
                <a:highlight>
                  <a:srgbClr val="FFE599"/>
                </a:highlight>
                <a:latin typeface="Consolas"/>
                <a:ea typeface="Consolas"/>
                <a:cs typeface="Consolas"/>
                <a:sym typeface="Consolas"/>
              </a:rPr>
              <a:t>=“</a:t>
            </a:r>
            <a:r>
              <a:rPr lang="en-GB" sz="1300" dirty="0">
                <a:solidFill>
                  <a:srgbClr val="CF9C00"/>
                </a:solidFill>
                <a:highlight>
                  <a:srgbClr val="FFE599"/>
                </a:highlight>
                <a:latin typeface="Consolas"/>
                <a:ea typeface="Consolas"/>
                <a:cs typeface="Consolas"/>
                <a:sym typeface="Consolas"/>
              </a:rPr>
              <a:t>scores-unordered-list</a:t>
            </a:r>
            <a:r>
              <a:rPr lang="en-GB" sz="1300" dirty="0">
                <a:solidFill>
                  <a:srgbClr val="ADB1C2"/>
                </a:solidFill>
                <a:highlight>
                  <a:srgbClr val="FFE599"/>
                </a:highlight>
                <a:latin typeface="Consolas"/>
                <a:ea typeface="Consolas"/>
                <a:cs typeface="Consolas"/>
                <a:sym typeface="Consolas"/>
              </a:rPr>
              <a:t>"&gt;&lt;/</a:t>
            </a:r>
            <a:r>
              <a:rPr lang="en-GB" sz="1300" dirty="0" err="1">
                <a:solidFill>
                  <a:srgbClr val="13BBB7"/>
                </a:solidFill>
                <a:highlight>
                  <a:srgbClr val="FFE599"/>
                </a:highlight>
                <a:latin typeface="Consolas"/>
                <a:ea typeface="Consolas"/>
                <a:cs typeface="Consolas"/>
                <a:sym typeface="Consolas"/>
              </a:rPr>
              <a:t>ul</a:t>
            </a:r>
            <a:r>
              <a:rPr lang="en-GB" sz="1300" dirty="0">
                <a:solidFill>
                  <a:srgbClr val="ADB1C2"/>
                </a:solidFill>
                <a:highlight>
                  <a:srgbClr val="FFE599"/>
                </a:highlight>
                <a:latin typeface="Consolas"/>
                <a:ea typeface="Consolas"/>
                <a:cs typeface="Consolas"/>
                <a:sym typeface="Consolas"/>
              </a:rPr>
              <a:t>&gt;</a:t>
            </a:r>
          </a:p>
          <a:p>
            <a:pPr marL="0" lvl="0" indent="0" algn="l" rtl="0">
              <a:lnSpc>
                <a:spcPct val="135714"/>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r>
              <a:rPr lang="en-GB" sz="1300" dirty="0">
                <a:solidFill>
                  <a:srgbClr val="565869"/>
                </a:solidFill>
                <a:latin typeface="Consolas"/>
                <a:ea typeface="Consolas"/>
                <a:cs typeface="Consolas"/>
                <a:sym typeface="Consolas"/>
              </a:rPr>
              <a:t>    </a:t>
            </a:r>
          </a:p>
          <a:p>
            <a:pPr marL="0" lvl="0" indent="0" algn="l" rtl="0">
              <a:lnSpc>
                <a:spcPct val="135714"/>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body</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spcBef>
                <a:spcPts val="0"/>
              </a:spcBef>
              <a:spcAft>
                <a:spcPts val="1600"/>
              </a:spcAft>
              <a:buNone/>
            </a:pPr>
            <a:endParaRPr sz="1300" dirty="0"/>
          </a:p>
        </p:txBody>
      </p:sp>
      <p:pic>
        <p:nvPicPr>
          <p:cNvPr id="437" name="Google Shape;437;p28">
            <a:hlinkClick r:id="" action="ppaction://noaction"/>
          </p:cNvPr>
          <p:cNvPicPr preferRelativeResize="0"/>
          <p:nvPr/>
        </p:nvPicPr>
        <p:blipFill rotWithShape="1">
          <a:blip r:embed="rId3">
            <a:alphaModFix/>
          </a:blip>
          <a:srcRect t="465" b="475"/>
          <a:stretch/>
        </p:blipFill>
        <p:spPr>
          <a:xfrm>
            <a:off x="8446575" y="550350"/>
            <a:ext cx="265550" cy="258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2" name="Google Shape;1050;p49">
            <a:extLst>
              <a:ext uri="{FF2B5EF4-FFF2-40B4-BE49-F238E27FC236}">
                <a16:creationId xmlns:a16="http://schemas.microsoft.com/office/drawing/2014/main" id="{6493FCF2-EB06-5AEB-3E61-CD92A304BC83}"/>
              </a:ext>
            </a:extLst>
          </p:cNvPr>
          <p:cNvSpPr/>
          <p:nvPr/>
        </p:nvSpPr>
        <p:spPr>
          <a:xfrm>
            <a:off x="784675"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ADD AN EXAMPLE ITEM</a:t>
            </a:r>
            <a:endParaRPr dirty="0">
              <a:latin typeface="Abel" panose="020B0604020202020204" charset="0"/>
            </a:endParaRPr>
          </a:p>
        </p:txBody>
      </p:sp>
      <p:sp>
        <p:nvSpPr>
          <p:cNvPr id="451" name="Google Shape;451;p29"/>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err="1">
                <a:solidFill>
                  <a:srgbClr val="13BBB7"/>
                </a:solidFill>
                <a:latin typeface="Consolas"/>
                <a:ea typeface="Consolas"/>
                <a:cs typeface="Consolas"/>
                <a:sym typeface="Consolas"/>
              </a:rPr>
              <a:t>ul</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scores-unordered-list</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&lt;</a:t>
            </a:r>
            <a:r>
              <a:rPr lang="en-GB" sz="1300" dirty="0">
                <a:solidFill>
                  <a:srgbClr val="13BBB7"/>
                </a:solidFill>
                <a:highlight>
                  <a:srgbClr val="FFE599"/>
                </a:highlight>
                <a:latin typeface="Consolas"/>
                <a:ea typeface="Consolas"/>
                <a:cs typeface="Consolas"/>
                <a:sym typeface="Consolas"/>
              </a:rPr>
              <a:t>li</a:t>
            </a:r>
            <a:r>
              <a:rPr lang="en-GB" sz="1300" dirty="0">
                <a:solidFill>
                  <a:srgbClr val="ADB1C2"/>
                </a:solidFill>
                <a:highlight>
                  <a:srgbClr val="FFE599"/>
                </a:highlight>
                <a:latin typeface="Consolas"/>
                <a:ea typeface="Consolas"/>
                <a:cs typeface="Consolas"/>
                <a:sym typeface="Consolas"/>
              </a:rPr>
              <a:t>&gt;</a:t>
            </a:r>
            <a:r>
              <a:rPr lang="en-GB" sz="1300" dirty="0" err="1">
                <a:solidFill>
                  <a:srgbClr val="565869"/>
                </a:solidFill>
                <a:highlight>
                  <a:srgbClr val="FFE599"/>
                </a:highlight>
                <a:latin typeface="Consolas"/>
                <a:ea typeface="Consolas"/>
                <a:cs typeface="Consolas"/>
                <a:sym typeface="Consolas"/>
              </a:rPr>
              <a:t>TopGamer</a:t>
            </a:r>
            <a:r>
              <a:rPr lang="en-GB" sz="1300" dirty="0">
                <a:solidFill>
                  <a:srgbClr val="565869"/>
                </a:solidFill>
                <a:highlight>
                  <a:srgbClr val="FFE599"/>
                </a:highlight>
                <a:latin typeface="Consolas"/>
                <a:ea typeface="Consolas"/>
                <a:cs typeface="Consolas"/>
                <a:sym typeface="Consolas"/>
              </a:rPr>
              <a:t> – 2 seconds</a:t>
            </a:r>
            <a:r>
              <a:rPr lang="en-GB" sz="1300" dirty="0">
                <a:solidFill>
                  <a:srgbClr val="ADB1C2"/>
                </a:solidFill>
                <a:highlight>
                  <a:srgbClr val="FFE599"/>
                </a:highlight>
                <a:latin typeface="Consolas"/>
                <a:ea typeface="Consolas"/>
                <a:cs typeface="Consolas"/>
                <a:sym typeface="Consolas"/>
              </a:rPr>
              <a:t>&lt;/</a:t>
            </a:r>
            <a:r>
              <a:rPr lang="en-GB" sz="1300" dirty="0">
                <a:solidFill>
                  <a:srgbClr val="13BBB7"/>
                </a:solidFill>
                <a:highlight>
                  <a:srgbClr val="FFE599"/>
                </a:highlight>
                <a:latin typeface="Consolas"/>
                <a:ea typeface="Consolas"/>
                <a:cs typeface="Consolas"/>
                <a:sym typeface="Consolas"/>
              </a:rPr>
              <a:t>li</a:t>
            </a:r>
            <a:r>
              <a:rPr lang="en-GB" sz="1300" dirty="0">
                <a:solidFill>
                  <a:srgbClr val="ADB1C2"/>
                </a:solidFill>
                <a:highlight>
                  <a:srgbClr val="FFE599"/>
                </a:highlight>
                <a:latin typeface="Consolas"/>
                <a:ea typeface="Consolas"/>
                <a:cs typeface="Consolas"/>
                <a:sym typeface="Consolas"/>
              </a:rPr>
              <a:t>&gt;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err="1">
                <a:solidFill>
                  <a:srgbClr val="13BBB7"/>
                </a:solidFill>
                <a:latin typeface="Consolas"/>
                <a:ea typeface="Consolas"/>
                <a:cs typeface="Consolas"/>
                <a:sym typeface="Consolas"/>
              </a:rPr>
              <a:t>ul</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r>
              <a:rPr lang="en-GB" sz="1300" dirty="0">
                <a:solidFill>
                  <a:srgbClr val="565869"/>
                </a:solidFill>
                <a:latin typeface="Consolas"/>
                <a:ea typeface="Consolas"/>
                <a:cs typeface="Consolas"/>
                <a:sym typeface="Consolas"/>
              </a:rPr>
              <a:t> </a:t>
            </a:r>
            <a:endParaRPr sz="1300" dirty="0">
              <a:solidFill>
                <a:srgbClr val="565869"/>
              </a:solidFill>
              <a:latin typeface="Consolas"/>
              <a:ea typeface="Consolas"/>
              <a:cs typeface="Consolas"/>
              <a:sym typeface="Consolas"/>
            </a:endParaRPr>
          </a:p>
          <a:p>
            <a:pPr marL="0" lvl="0" indent="0" algn="l" rtl="0">
              <a:spcBef>
                <a:spcPts val="0"/>
              </a:spcBef>
              <a:spcAft>
                <a:spcPts val="1600"/>
              </a:spcAft>
              <a:buNone/>
            </a:pPr>
            <a:endParaRPr sz="13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2" name="Google Shape;1050;p49">
            <a:extLst>
              <a:ext uri="{FF2B5EF4-FFF2-40B4-BE49-F238E27FC236}">
                <a16:creationId xmlns:a16="http://schemas.microsoft.com/office/drawing/2014/main" id="{65787F85-6BAE-9FDF-3E24-D25C6AC10546}"/>
              </a:ext>
            </a:extLst>
          </p:cNvPr>
          <p:cNvSpPr/>
          <p:nvPr/>
        </p:nvSpPr>
        <p:spPr>
          <a:xfrm>
            <a:off x="834828" y="1259792"/>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txBox="1">
            <a:spLocks noGrp="1"/>
          </p:cNvSpPr>
          <p:nvPr>
            <p:ph type="title"/>
          </p:nvPr>
        </p:nvSpPr>
        <p:spPr>
          <a:xfrm>
            <a:off x="1114050" y="393425"/>
            <a:ext cx="72453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TEXT INPUT &amp; BUTTON</a:t>
            </a:r>
            <a:endParaRPr dirty="0">
              <a:latin typeface="Abel" panose="020B0604020202020204" charset="0"/>
            </a:endParaRPr>
          </a:p>
        </p:txBody>
      </p:sp>
      <p:sp>
        <p:nvSpPr>
          <p:cNvPr id="466" name="Google Shape;466;p30"/>
          <p:cNvSpPr txBox="1">
            <a:spLocks noGrp="1"/>
          </p:cNvSpPr>
          <p:nvPr>
            <p:ph type="body" idx="1"/>
          </p:nvPr>
        </p:nvSpPr>
        <p:spPr>
          <a:xfrm>
            <a:off x="1172825" y="1128325"/>
            <a:ext cx="74733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FFC000"/>
                </a:solidFill>
                <a:latin typeface="Consolas"/>
                <a:ea typeface="Consolas"/>
                <a:cs typeface="Consolas"/>
                <a:sym typeface="Consolas"/>
              </a:rPr>
              <a:t>...</a:t>
            </a:r>
          </a:p>
          <a:p>
            <a:pPr marL="0" lvl="0" indent="0" algn="l" rtl="0">
              <a:lnSpc>
                <a:spcPct val="115000"/>
              </a:lnSpc>
              <a:spcBef>
                <a:spcPts val="0"/>
              </a:spcBef>
              <a:spcAft>
                <a:spcPts val="0"/>
              </a:spcAft>
              <a:buNone/>
            </a:pPr>
            <a:r>
              <a:rPr lang="en-US" sz="1400" b="0" i="0" dirty="0">
                <a:solidFill>
                  <a:srgbClr val="1D1C1D"/>
                </a:solidFill>
                <a:effectLst/>
                <a:highlight>
                  <a:srgbClr val="FFFF00"/>
                </a:highlight>
                <a:latin typeface="Consolas" panose="020B0609020204030204" pitchFamily="49" charset="0"/>
              </a:rPr>
              <a:t>&lt;input type="text" id="gamer-name"&gt;&lt;/input&gt;</a:t>
            </a:r>
            <a:br>
              <a:rPr lang="en-US" sz="1400" dirty="0">
                <a:highlight>
                  <a:srgbClr val="FFFF00"/>
                </a:highlight>
                <a:latin typeface="Consolas" panose="020B0609020204030204" pitchFamily="49" charset="0"/>
              </a:rPr>
            </a:br>
            <a:r>
              <a:rPr lang="en-US" sz="1400" dirty="0">
                <a:solidFill>
                  <a:srgbClr val="F8F8F2"/>
                </a:solidFill>
                <a:latin typeface="Consolas"/>
                <a:ea typeface="Consolas"/>
                <a:cs typeface="Consolas"/>
                <a:sym typeface="Consolas"/>
              </a:rPr>
              <a:t>&lt;</a:t>
            </a:r>
            <a:r>
              <a:rPr lang="en-US" sz="1400" dirty="0">
                <a:solidFill>
                  <a:srgbClr val="FFB8D1"/>
                </a:solidFill>
                <a:latin typeface="Consolas"/>
                <a:ea typeface="Consolas"/>
                <a:cs typeface="Consolas"/>
                <a:sym typeface="Consolas"/>
              </a:rPr>
              <a:t>button</a:t>
            </a:r>
            <a:r>
              <a:rPr lang="en-US" sz="1400" dirty="0">
                <a:solidFill>
                  <a:srgbClr val="F8F8F2"/>
                </a:solidFill>
                <a:latin typeface="Consolas"/>
                <a:ea typeface="Consolas"/>
                <a:cs typeface="Consolas"/>
                <a:sym typeface="Consolas"/>
              </a:rPr>
              <a:t> </a:t>
            </a:r>
            <a:r>
              <a:rPr lang="en-US" sz="1400" dirty="0">
                <a:solidFill>
                  <a:srgbClr val="FFF352"/>
                </a:solidFill>
                <a:latin typeface="Consolas"/>
                <a:ea typeface="Consolas"/>
                <a:cs typeface="Consolas"/>
                <a:sym typeface="Consolas"/>
              </a:rPr>
              <a:t>type</a:t>
            </a:r>
            <a:r>
              <a:rPr lang="en-US" sz="1400" dirty="0">
                <a:solidFill>
                  <a:srgbClr val="F8F8F2"/>
                </a:solidFill>
                <a:latin typeface="Consolas"/>
                <a:ea typeface="Consolas"/>
                <a:cs typeface="Consolas"/>
                <a:sym typeface="Consolas"/>
              </a:rPr>
              <a:t>=</a:t>
            </a:r>
            <a:r>
              <a:rPr lang="en-US" sz="1400" dirty="0">
                <a:solidFill>
                  <a:srgbClr val="FFEA00"/>
                </a:solidFill>
                <a:latin typeface="Consolas"/>
                <a:ea typeface="Consolas"/>
                <a:cs typeface="Consolas"/>
                <a:sym typeface="Consolas"/>
              </a:rPr>
              <a:t>"button"</a:t>
            </a:r>
            <a:r>
              <a:rPr lang="en-US" sz="1400" dirty="0">
                <a:solidFill>
                  <a:srgbClr val="F8F8F2"/>
                </a:solidFill>
                <a:latin typeface="Consolas"/>
                <a:ea typeface="Consolas"/>
                <a:cs typeface="Consolas"/>
                <a:sym typeface="Consolas"/>
              </a:rPr>
              <a:t> </a:t>
            </a:r>
            <a:r>
              <a:rPr lang="en-US" sz="1400" dirty="0">
                <a:solidFill>
                  <a:srgbClr val="FFF352"/>
                </a:solidFill>
                <a:latin typeface="Consolas"/>
                <a:ea typeface="Consolas"/>
                <a:cs typeface="Consolas"/>
                <a:sym typeface="Consolas"/>
              </a:rPr>
              <a:t>id</a:t>
            </a:r>
            <a:r>
              <a:rPr lang="en-US" sz="1400" dirty="0">
                <a:solidFill>
                  <a:srgbClr val="F8F8F2"/>
                </a:solidFill>
                <a:latin typeface="Consolas"/>
                <a:ea typeface="Consolas"/>
                <a:cs typeface="Consolas"/>
                <a:sym typeface="Consolas"/>
              </a:rPr>
              <a:t>=</a:t>
            </a:r>
            <a:r>
              <a:rPr lang="en-US" sz="1400" dirty="0">
                <a:solidFill>
                  <a:srgbClr val="FFEA00"/>
                </a:solidFill>
                <a:latin typeface="Consolas"/>
                <a:ea typeface="Consolas"/>
                <a:cs typeface="Consolas"/>
                <a:sym typeface="Consolas"/>
              </a:rPr>
              <a:t>"start"</a:t>
            </a:r>
            <a:r>
              <a:rPr lang="en-US" sz="1400" dirty="0">
                <a:solidFill>
                  <a:srgbClr val="F8F8F2"/>
                </a:solidFill>
                <a:latin typeface="Consolas"/>
                <a:ea typeface="Consolas"/>
                <a:cs typeface="Consolas"/>
                <a:sym typeface="Consolas"/>
              </a:rPr>
              <a:t> </a:t>
            </a:r>
            <a:r>
              <a:rPr lang="en-US" sz="1400" dirty="0">
                <a:solidFill>
                  <a:srgbClr val="FFF352"/>
                </a:solidFill>
                <a:latin typeface="Consolas"/>
                <a:ea typeface="Consolas"/>
                <a:cs typeface="Consolas"/>
                <a:sym typeface="Consolas"/>
              </a:rPr>
              <a:t>class</a:t>
            </a:r>
            <a:r>
              <a:rPr lang="en-US" sz="1400" dirty="0">
                <a:solidFill>
                  <a:srgbClr val="F8F8F2"/>
                </a:solidFill>
                <a:latin typeface="Consolas"/>
                <a:ea typeface="Consolas"/>
                <a:cs typeface="Consolas"/>
                <a:sym typeface="Consolas"/>
              </a:rPr>
              <a:t>=</a:t>
            </a:r>
            <a:r>
              <a:rPr lang="en-US" sz="1400" dirty="0">
                <a:solidFill>
                  <a:srgbClr val="FFEA00"/>
                </a:solidFill>
                <a:latin typeface="Consolas"/>
                <a:ea typeface="Consolas"/>
                <a:cs typeface="Consolas"/>
                <a:sym typeface="Consolas"/>
              </a:rPr>
              <a:t>"button"</a:t>
            </a:r>
            <a:r>
              <a:rPr lang="en-US" sz="1400" dirty="0">
                <a:solidFill>
                  <a:srgbClr val="F8F8F2"/>
                </a:solidFill>
                <a:latin typeface="Consolas"/>
                <a:ea typeface="Consolas"/>
                <a:cs typeface="Consolas"/>
                <a:sym typeface="Consolas"/>
              </a:rPr>
              <a:t>&gt;</a:t>
            </a:r>
          </a:p>
          <a:p>
            <a:pPr marL="0" lvl="0" indent="0" algn="l" rtl="0">
              <a:lnSpc>
                <a:spcPct val="115000"/>
              </a:lnSpc>
              <a:spcBef>
                <a:spcPts val="0"/>
              </a:spcBef>
              <a:spcAft>
                <a:spcPts val="0"/>
              </a:spcAft>
              <a:buClr>
                <a:schemeClr val="dk1"/>
              </a:buClr>
              <a:buSzPts val="1100"/>
              <a:buFont typeface="Arial"/>
              <a:buNone/>
            </a:pPr>
            <a:r>
              <a:rPr lang="en-US" sz="1400" dirty="0">
                <a:solidFill>
                  <a:srgbClr val="F8F8F2"/>
                </a:solidFill>
                <a:latin typeface="Consolas"/>
                <a:ea typeface="Consolas"/>
                <a:cs typeface="Consolas"/>
                <a:sym typeface="Consolas"/>
              </a:rPr>
              <a:t>            start game &lt;</a:t>
            </a:r>
            <a:r>
              <a:rPr lang="en-US" sz="1400" dirty="0" err="1">
                <a:solidFill>
                  <a:srgbClr val="FFB8D1"/>
                </a:solidFill>
                <a:latin typeface="Consolas"/>
                <a:ea typeface="Consolas"/>
                <a:cs typeface="Consolas"/>
                <a:sym typeface="Consolas"/>
              </a:rPr>
              <a:t>i</a:t>
            </a:r>
            <a:r>
              <a:rPr lang="en-US" sz="1400" dirty="0">
                <a:solidFill>
                  <a:srgbClr val="F8F8F2"/>
                </a:solidFill>
                <a:latin typeface="Consolas"/>
                <a:ea typeface="Consolas"/>
                <a:cs typeface="Consolas"/>
                <a:sym typeface="Consolas"/>
              </a:rPr>
              <a:t> </a:t>
            </a:r>
            <a:r>
              <a:rPr lang="en-US" sz="1400" dirty="0">
                <a:solidFill>
                  <a:srgbClr val="FFF352"/>
                </a:solidFill>
                <a:latin typeface="Consolas"/>
                <a:ea typeface="Consolas"/>
                <a:cs typeface="Consolas"/>
                <a:sym typeface="Consolas"/>
              </a:rPr>
              <a:t>class</a:t>
            </a:r>
            <a:r>
              <a:rPr lang="en-US" sz="1400" dirty="0">
                <a:solidFill>
                  <a:srgbClr val="F8F8F2"/>
                </a:solidFill>
                <a:latin typeface="Consolas"/>
                <a:ea typeface="Consolas"/>
                <a:cs typeface="Consolas"/>
                <a:sym typeface="Consolas"/>
              </a:rPr>
              <a:t>=</a:t>
            </a:r>
            <a:r>
              <a:rPr lang="en-US" sz="1400" dirty="0">
                <a:solidFill>
                  <a:srgbClr val="FFEA00"/>
                </a:solidFill>
                <a:latin typeface="Consolas"/>
                <a:ea typeface="Consolas"/>
                <a:cs typeface="Consolas"/>
                <a:sym typeface="Consolas"/>
              </a:rPr>
              <a:t>"rocket"</a:t>
            </a:r>
            <a:r>
              <a:rPr lang="en-US" sz="1400" dirty="0">
                <a:solidFill>
                  <a:srgbClr val="F8F8F2"/>
                </a:solidFill>
                <a:latin typeface="Consolas"/>
                <a:ea typeface="Consolas"/>
                <a:cs typeface="Consolas"/>
                <a:sym typeface="Consolas"/>
              </a:rPr>
              <a:t>&gt;&lt;/</a:t>
            </a:r>
            <a:r>
              <a:rPr lang="en-US" sz="1400" dirty="0" err="1">
                <a:solidFill>
                  <a:srgbClr val="FFB8D1"/>
                </a:solidFill>
                <a:latin typeface="Consolas"/>
                <a:ea typeface="Consolas"/>
                <a:cs typeface="Consolas"/>
                <a:sym typeface="Consolas"/>
              </a:rPr>
              <a:t>i</a:t>
            </a:r>
            <a:r>
              <a:rPr lang="en-US" sz="1400" dirty="0">
                <a:solidFill>
                  <a:srgbClr val="F8F8F2"/>
                </a:solidFill>
                <a:latin typeface="Consolas"/>
                <a:ea typeface="Consolas"/>
                <a:cs typeface="Consolas"/>
                <a:sym typeface="Consolas"/>
              </a:rPr>
              <a:t>&gt;</a:t>
            </a:r>
            <a:br>
              <a:rPr lang="en-US" sz="1400" dirty="0">
                <a:solidFill>
                  <a:srgbClr val="F8F8F2"/>
                </a:solidFill>
                <a:latin typeface="Consolas"/>
                <a:ea typeface="Consolas"/>
                <a:cs typeface="Consolas"/>
                <a:sym typeface="Consolas"/>
              </a:rPr>
            </a:br>
            <a:r>
              <a:rPr lang="en-US" sz="1400" dirty="0">
                <a:solidFill>
                  <a:srgbClr val="F8F8F2"/>
                </a:solidFill>
                <a:latin typeface="Consolas"/>
                <a:ea typeface="Consolas"/>
                <a:cs typeface="Consolas"/>
                <a:sym typeface="Consolas"/>
              </a:rPr>
              <a:t>&lt;/</a:t>
            </a:r>
            <a:r>
              <a:rPr lang="en-US" sz="1400" dirty="0">
                <a:solidFill>
                  <a:srgbClr val="FFB8D1"/>
                </a:solidFill>
                <a:latin typeface="Consolas"/>
                <a:ea typeface="Consolas"/>
                <a:cs typeface="Consolas"/>
                <a:sym typeface="Consolas"/>
              </a:rPr>
              <a:t>button</a:t>
            </a:r>
            <a:r>
              <a:rPr lang="en-US" sz="1400" dirty="0">
                <a:solidFill>
                  <a:srgbClr val="F8F8F2"/>
                </a:solidFill>
                <a:latin typeface="Consolas"/>
                <a:ea typeface="Consolas"/>
                <a:cs typeface="Consolas"/>
                <a:sym typeface="Consolas"/>
              </a:rPr>
              <a:t>&gt;</a:t>
            </a:r>
          </a:p>
          <a:p>
            <a:pPr marL="0" lvl="0" indent="0" algn="l" rtl="0">
              <a:lnSpc>
                <a:spcPct val="115000"/>
              </a:lnSpc>
              <a:spcBef>
                <a:spcPts val="0"/>
              </a:spcBef>
              <a:spcAft>
                <a:spcPts val="0"/>
              </a:spcAft>
              <a:buNone/>
            </a:pPr>
            <a:endParaRPr lang="it-IT" sz="1400" dirty="0">
              <a:solidFill>
                <a:srgbClr val="FFC000"/>
              </a:solidFill>
              <a:highlight>
                <a:srgbClr val="FFFF00"/>
              </a:highlight>
              <a:latin typeface="Consolas" panose="020B0609020204030204" pitchFamily="49" charset="0"/>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err="1">
                <a:solidFill>
                  <a:srgbClr val="13BBB7"/>
                </a:solidFill>
                <a:latin typeface="Consolas"/>
                <a:ea typeface="Consolas"/>
                <a:cs typeface="Consolas"/>
                <a:sym typeface="Consolas"/>
              </a:rPr>
              <a:t>ul</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scores</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li</a:t>
            </a:r>
            <a:r>
              <a:rPr lang="en-GB" sz="1300" dirty="0">
                <a:solidFill>
                  <a:srgbClr val="ADB1C2"/>
                </a:solidFill>
                <a:latin typeface="Consolas"/>
                <a:ea typeface="Consolas"/>
                <a:cs typeface="Consolas"/>
                <a:sym typeface="Consolas"/>
              </a:rPr>
              <a:t>&gt;</a:t>
            </a:r>
            <a:r>
              <a:rPr lang="en-GB" sz="1300" dirty="0">
                <a:solidFill>
                  <a:srgbClr val="565869"/>
                </a:solidFill>
                <a:latin typeface="Consolas"/>
                <a:ea typeface="Consolas"/>
                <a:cs typeface="Consolas"/>
                <a:sym typeface="Consolas"/>
              </a:rPr>
              <a:t>Top Gamer 2 seconds!</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li</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err="1">
                <a:solidFill>
                  <a:srgbClr val="13BBB7"/>
                </a:solidFill>
                <a:latin typeface="Consolas"/>
                <a:ea typeface="Consolas"/>
                <a:cs typeface="Consolas"/>
                <a:sym typeface="Consolas"/>
              </a:rPr>
              <a:t>ul</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1600"/>
              </a:spcAft>
              <a:buNone/>
            </a:pPr>
            <a:r>
              <a:rPr lang="en-US" sz="1300" dirty="0">
                <a:solidFill>
                  <a:srgbClr val="FFC000"/>
                </a:solidFill>
                <a:latin typeface="Consolas"/>
                <a:ea typeface="Consolas"/>
                <a:cs typeface="Consolas"/>
                <a:sym typeface="Consolas"/>
              </a:rPr>
              <a:t>...</a:t>
            </a:r>
            <a:endParaRPr sz="1300" dirty="0">
              <a:solidFill>
                <a:srgbClr val="FFC000"/>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Google Shape;1050;p49">
            <a:extLst>
              <a:ext uri="{FF2B5EF4-FFF2-40B4-BE49-F238E27FC236}">
                <a16:creationId xmlns:a16="http://schemas.microsoft.com/office/drawing/2014/main" id="{E2282204-550E-5605-3D92-FFFAF8CC9179}"/>
              </a:ext>
            </a:extLst>
          </p:cNvPr>
          <p:cNvSpPr/>
          <p:nvPr/>
        </p:nvSpPr>
        <p:spPr>
          <a:xfrm>
            <a:off x="940336" y="1074106"/>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ADD DIV FOR STYLING</a:t>
            </a:r>
            <a:endParaRPr dirty="0">
              <a:latin typeface="Abel" panose="020B0604020202020204" charset="0"/>
            </a:endParaRPr>
          </a:p>
        </p:txBody>
      </p:sp>
      <p:sp>
        <p:nvSpPr>
          <p:cNvPr id="481" name="Google Shape;481;p31"/>
          <p:cNvSpPr txBox="1">
            <a:spLocks noGrp="1"/>
          </p:cNvSpPr>
          <p:nvPr>
            <p:ph type="body" idx="1"/>
          </p:nvPr>
        </p:nvSpPr>
        <p:spPr>
          <a:xfrm>
            <a:off x="1172825" y="1128325"/>
            <a:ext cx="7882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&lt;</a:t>
            </a:r>
            <a:r>
              <a:rPr lang="en-GB" sz="1300" dirty="0">
                <a:solidFill>
                  <a:srgbClr val="13BBB7"/>
                </a:solidFill>
                <a:highlight>
                  <a:srgbClr val="FFE599"/>
                </a:highlight>
                <a:latin typeface="Consolas"/>
                <a:ea typeface="Consolas"/>
                <a:cs typeface="Consolas"/>
                <a:sym typeface="Consolas"/>
              </a:rPr>
              <a:t>div</a:t>
            </a:r>
            <a:r>
              <a:rPr lang="en-GB" sz="1300" dirty="0">
                <a:solidFill>
                  <a:srgbClr val="ADB1C2"/>
                </a:solidFill>
                <a:highlight>
                  <a:srgbClr val="FFE599"/>
                </a:highlight>
                <a:latin typeface="Consolas"/>
                <a:ea typeface="Consolas"/>
                <a:cs typeface="Consolas"/>
                <a:sym typeface="Consolas"/>
              </a:rPr>
              <a:t> </a:t>
            </a:r>
            <a:r>
              <a:rPr lang="en-GB" sz="1300" dirty="0">
                <a:solidFill>
                  <a:srgbClr val="FF8380"/>
                </a:solidFill>
                <a:highlight>
                  <a:srgbClr val="FFE599"/>
                </a:highlight>
                <a:latin typeface="Consolas"/>
                <a:ea typeface="Consolas"/>
                <a:cs typeface="Consolas"/>
                <a:sym typeface="Consolas"/>
              </a:rPr>
              <a:t>class</a:t>
            </a:r>
            <a:r>
              <a:rPr lang="en-GB" sz="1300" dirty="0">
                <a:solidFill>
                  <a:srgbClr val="ADB1C2"/>
                </a:solidFill>
                <a:highlight>
                  <a:srgbClr val="FFE599"/>
                </a:highlight>
                <a:latin typeface="Consolas"/>
                <a:ea typeface="Consolas"/>
                <a:cs typeface="Consolas"/>
                <a:sym typeface="Consolas"/>
              </a:rPr>
              <a:t>="</a:t>
            </a:r>
            <a:r>
              <a:rPr lang="en-GB" sz="1300" dirty="0">
                <a:solidFill>
                  <a:srgbClr val="CF9C00"/>
                </a:solidFill>
                <a:highlight>
                  <a:srgbClr val="FFE599"/>
                </a:highlight>
                <a:latin typeface="Consolas"/>
                <a:ea typeface="Consolas"/>
                <a:cs typeface="Consolas"/>
                <a:sym typeface="Consolas"/>
              </a:rPr>
              <a:t>new</a:t>
            </a:r>
            <a:r>
              <a:rPr lang="en-GB" sz="1300" dirty="0">
                <a:solidFill>
                  <a:srgbClr val="ADB1C2"/>
                </a:solidFill>
                <a:highlight>
                  <a:srgbClr val="FFE599"/>
                </a:highlight>
                <a:latin typeface="Consolas"/>
                <a:ea typeface="Consolas"/>
                <a:cs typeface="Consolas"/>
                <a:sym typeface="Consolas"/>
              </a:rPr>
              <a:t>"&gt;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input</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gamer-name</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type</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text</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button</a:t>
            </a:r>
            <a:r>
              <a:rPr lang="en-GB" sz="1300" dirty="0">
                <a:solidFill>
                  <a:srgbClr val="ADB1C2"/>
                </a:solidFill>
                <a:latin typeface="Consolas"/>
                <a:ea typeface="Consolas"/>
                <a:cs typeface="Consolas"/>
                <a:sym typeface="Consolas"/>
              </a:rPr>
              <a:t> type=“button” </a:t>
            </a:r>
            <a:r>
              <a:rPr lang="en-GB" sz="1300" dirty="0">
                <a:solidFill>
                  <a:srgbClr val="FF8380"/>
                </a:solidFill>
                <a:latin typeface="Consolas"/>
                <a:ea typeface="Consolas"/>
                <a:cs typeface="Consolas"/>
                <a:sym typeface="Consolas"/>
              </a:rPr>
              <a:t>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start</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class</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button</a:t>
            </a:r>
            <a:r>
              <a:rPr lang="en-GB" sz="1300" dirty="0">
                <a:solidFill>
                  <a:srgbClr val="ADB1C2"/>
                </a:solidFill>
                <a:latin typeface="Consolas"/>
                <a:ea typeface="Consolas"/>
                <a:cs typeface="Consolas"/>
                <a:sym typeface="Consolas"/>
              </a:rPr>
              <a:t>"&gt;</a:t>
            </a:r>
            <a:r>
              <a:rPr lang="en-GB" sz="1300" dirty="0">
                <a:solidFill>
                  <a:srgbClr val="565869"/>
                </a:solidFill>
                <a:latin typeface="Consolas"/>
                <a:ea typeface="Consolas"/>
                <a:cs typeface="Consolas"/>
                <a:sym typeface="Consolas"/>
              </a:rPr>
              <a:t>Start Game</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chemeClr val="accent1">
                    <a:lumMod val="40000"/>
                    <a:lumOff val="60000"/>
                  </a:schemeClr>
                </a:solidFill>
                <a:latin typeface="Consolas"/>
                <a:ea typeface="Consolas"/>
                <a:cs typeface="Consolas"/>
                <a:sym typeface="Consolas"/>
              </a:rPr>
              <a:t>&lt;</a:t>
            </a:r>
            <a:r>
              <a:rPr lang="en-GB" sz="1300" dirty="0" err="1">
                <a:solidFill>
                  <a:schemeClr val="accent1">
                    <a:lumMod val="40000"/>
                    <a:lumOff val="60000"/>
                  </a:schemeClr>
                </a:solidFill>
                <a:latin typeface="Consolas"/>
                <a:ea typeface="Consolas"/>
                <a:cs typeface="Consolas"/>
                <a:sym typeface="Consolas"/>
              </a:rPr>
              <a:t>i</a:t>
            </a:r>
            <a:r>
              <a:rPr lang="en-GB" sz="1300" dirty="0">
                <a:solidFill>
                  <a:schemeClr val="accent1">
                    <a:lumMod val="40000"/>
                    <a:lumOff val="60000"/>
                  </a:schemeClr>
                </a:solidFill>
                <a:latin typeface="Consolas"/>
                <a:ea typeface="Consolas"/>
                <a:cs typeface="Consolas"/>
                <a:sym typeface="Consolas"/>
              </a:rPr>
              <a:t> class=“rocket”&gt;&lt;/</a:t>
            </a:r>
            <a:r>
              <a:rPr lang="en-GB" sz="1300" dirty="0" err="1">
                <a:solidFill>
                  <a:schemeClr val="accent1">
                    <a:lumMod val="40000"/>
                    <a:lumOff val="60000"/>
                  </a:schemeClr>
                </a:solidFill>
                <a:latin typeface="Consolas"/>
                <a:ea typeface="Consolas"/>
                <a:cs typeface="Consolas"/>
                <a:sym typeface="Consolas"/>
              </a:rPr>
              <a:t>i</a:t>
            </a:r>
            <a:r>
              <a:rPr lang="en-GB" sz="1300" dirty="0">
                <a:solidFill>
                  <a:schemeClr val="accent1">
                    <a:lumMod val="40000"/>
                    <a:lumOff val="60000"/>
                  </a:schemeClr>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button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&lt;/</a:t>
            </a:r>
            <a:r>
              <a:rPr lang="en-GB" sz="1300" dirty="0">
                <a:solidFill>
                  <a:srgbClr val="13BBB7"/>
                </a:solidFill>
                <a:highlight>
                  <a:srgbClr val="FFE599"/>
                </a:highlight>
                <a:latin typeface="Consolas"/>
                <a:ea typeface="Consolas"/>
                <a:cs typeface="Consolas"/>
                <a:sym typeface="Consolas"/>
              </a:rPr>
              <a:t>div</a:t>
            </a:r>
            <a:r>
              <a:rPr lang="en-GB" sz="1300" dirty="0">
                <a:solidFill>
                  <a:srgbClr val="ADB1C2"/>
                </a:solidFill>
                <a:highlight>
                  <a:srgbClr val="FFE599"/>
                </a:highlight>
                <a:latin typeface="Consolas"/>
                <a:ea typeface="Consolas"/>
                <a:cs typeface="Consolas"/>
                <a:sym typeface="Consolas"/>
              </a:rPr>
              <a:t>&gt;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it-IT" sz="1300" dirty="0">
                <a:solidFill>
                  <a:srgbClr val="ADB1C2"/>
                </a:solidFill>
                <a:latin typeface="Consolas"/>
                <a:ea typeface="Consolas"/>
                <a:cs typeface="Consolas"/>
                <a:sym typeface="Consolas"/>
              </a:rPr>
              <a:t>&lt;</a:t>
            </a:r>
            <a:r>
              <a:rPr lang="it-IT" sz="1300" dirty="0">
                <a:solidFill>
                  <a:srgbClr val="13BBB7"/>
                </a:solidFill>
                <a:latin typeface="Consolas"/>
                <a:ea typeface="Consolas"/>
                <a:cs typeface="Consolas"/>
                <a:sym typeface="Consolas"/>
              </a:rPr>
              <a:t>ul</a:t>
            </a:r>
            <a:r>
              <a:rPr lang="it-IT" sz="1300" dirty="0">
                <a:solidFill>
                  <a:srgbClr val="ADB1C2"/>
                </a:solidFill>
                <a:latin typeface="Consolas"/>
                <a:ea typeface="Consolas"/>
                <a:cs typeface="Consolas"/>
                <a:sym typeface="Consolas"/>
              </a:rPr>
              <a:t> </a:t>
            </a:r>
            <a:r>
              <a:rPr lang="it-IT" sz="1300" dirty="0">
                <a:solidFill>
                  <a:srgbClr val="FF8380"/>
                </a:solidFill>
                <a:latin typeface="Consolas"/>
                <a:ea typeface="Consolas"/>
                <a:cs typeface="Consolas"/>
                <a:sym typeface="Consolas"/>
              </a:rPr>
              <a:t>id</a:t>
            </a:r>
            <a:r>
              <a:rPr lang="it-IT" sz="1300" dirty="0">
                <a:solidFill>
                  <a:srgbClr val="ADB1C2"/>
                </a:solidFill>
                <a:latin typeface="Consolas"/>
                <a:ea typeface="Consolas"/>
                <a:cs typeface="Consolas"/>
                <a:sym typeface="Consolas"/>
              </a:rPr>
              <a:t>=“</a:t>
            </a:r>
            <a:r>
              <a:rPr lang="it-IT" sz="1300" dirty="0">
                <a:solidFill>
                  <a:srgbClr val="CF9C00"/>
                </a:solidFill>
                <a:latin typeface="Consolas"/>
                <a:ea typeface="Consolas"/>
                <a:cs typeface="Consolas"/>
                <a:sym typeface="Consolas"/>
              </a:rPr>
              <a:t>scores</a:t>
            </a:r>
            <a:r>
              <a:rPr lang="it-IT"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it-IT" sz="1300" dirty="0">
                <a:solidFill>
                  <a:srgbClr val="565869"/>
                </a:solidFill>
                <a:latin typeface="Consolas"/>
                <a:ea typeface="Consolas"/>
                <a:cs typeface="Consolas"/>
                <a:sym typeface="Consolas"/>
              </a:rPr>
              <a:t>   </a:t>
            </a:r>
            <a:r>
              <a:rPr lang="it-IT" sz="1300" dirty="0">
                <a:solidFill>
                  <a:srgbClr val="ADB1C2"/>
                </a:solidFill>
                <a:latin typeface="Consolas"/>
                <a:ea typeface="Consolas"/>
                <a:cs typeface="Consolas"/>
                <a:sym typeface="Consolas"/>
              </a:rPr>
              <a:t>&lt;</a:t>
            </a:r>
            <a:r>
              <a:rPr lang="it-IT" sz="1300" dirty="0">
                <a:solidFill>
                  <a:srgbClr val="13BBB7"/>
                </a:solidFill>
                <a:latin typeface="Consolas"/>
                <a:ea typeface="Consolas"/>
                <a:cs typeface="Consolas"/>
                <a:sym typeface="Consolas"/>
              </a:rPr>
              <a:t>li</a:t>
            </a:r>
            <a:r>
              <a:rPr lang="it-IT" sz="1300" dirty="0">
                <a:solidFill>
                  <a:srgbClr val="ADB1C2"/>
                </a:solidFill>
                <a:latin typeface="Consolas"/>
                <a:ea typeface="Consolas"/>
                <a:cs typeface="Consolas"/>
                <a:sym typeface="Consolas"/>
              </a:rPr>
              <a:t>&gt;</a:t>
            </a:r>
            <a:r>
              <a:rPr lang="it-IT" sz="1300" dirty="0">
                <a:solidFill>
                  <a:srgbClr val="565869"/>
                </a:solidFill>
                <a:latin typeface="Consolas"/>
                <a:ea typeface="Consolas"/>
                <a:cs typeface="Consolas"/>
                <a:sym typeface="Consolas"/>
              </a:rPr>
              <a:t>Top Gamer 2 seconds!</a:t>
            </a:r>
            <a:r>
              <a:rPr lang="it-IT" sz="1300" dirty="0">
                <a:solidFill>
                  <a:srgbClr val="ADB1C2"/>
                </a:solidFill>
                <a:latin typeface="Consolas"/>
                <a:ea typeface="Consolas"/>
                <a:cs typeface="Consolas"/>
                <a:sym typeface="Consolas"/>
              </a:rPr>
              <a:t>&lt;/</a:t>
            </a:r>
            <a:r>
              <a:rPr lang="it-IT" sz="1300" dirty="0">
                <a:solidFill>
                  <a:srgbClr val="13BBB7"/>
                </a:solidFill>
                <a:latin typeface="Consolas"/>
                <a:ea typeface="Consolas"/>
                <a:cs typeface="Consolas"/>
                <a:sym typeface="Consolas"/>
              </a:rPr>
              <a:t>li</a:t>
            </a:r>
            <a:r>
              <a:rPr lang="it-IT"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it-IT" sz="1300" dirty="0">
                <a:solidFill>
                  <a:srgbClr val="ADB1C2"/>
                </a:solidFill>
                <a:latin typeface="Consolas"/>
                <a:ea typeface="Consolas"/>
                <a:cs typeface="Consolas"/>
                <a:sym typeface="Consolas"/>
              </a:rPr>
              <a:t>&lt;/</a:t>
            </a:r>
            <a:r>
              <a:rPr lang="it-IT" sz="1300" dirty="0">
                <a:solidFill>
                  <a:srgbClr val="13BBB7"/>
                </a:solidFill>
                <a:latin typeface="Consolas"/>
                <a:ea typeface="Consolas"/>
                <a:cs typeface="Consolas"/>
                <a:sym typeface="Consolas"/>
              </a:rPr>
              <a:t>ul</a:t>
            </a:r>
            <a:r>
              <a:rPr lang="it-IT"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main</a:t>
            </a:r>
            <a:r>
              <a:rPr lang="en-GB" sz="1300" dirty="0">
                <a:solidFill>
                  <a:srgbClr val="ADB1C2"/>
                </a:solidFill>
                <a:latin typeface="Consolas"/>
                <a:ea typeface="Consolas"/>
                <a:cs typeface="Consolas"/>
                <a:sym typeface="Consolas"/>
              </a:rPr>
              <a:t>&gt;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1600"/>
              </a:spcBef>
              <a:spcAft>
                <a:spcPts val="0"/>
              </a:spcAft>
              <a:buNone/>
            </a:pPr>
            <a:endParaRPr sz="1300" dirty="0">
              <a:solidFill>
                <a:srgbClr val="ADB1C2"/>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6" name="Google Shape;1050;p49">
            <a:extLst>
              <a:ext uri="{FF2B5EF4-FFF2-40B4-BE49-F238E27FC236}">
                <a16:creationId xmlns:a16="http://schemas.microsoft.com/office/drawing/2014/main" id="{2FB74CD5-9C98-83DB-07D7-6042EECF5373}"/>
              </a:ext>
            </a:extLst>
          </p:cNvPr>
          <p:cNvSpPr/>
          <p:nvPr/>
        </p:nvSpPr>
        <p:spPr>
          <a:xfrm>
            <a:off x="857202" y="966125"/>
            <a:ext cx="7172748" cy="400446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DOM - SELECT THE UI ELEMENTS</a:t>
            </a:r>
            <a:endParaRPr dirty="0">
              <a:latin typeface="Abel" panose="020B0604020202020204" charset="0"/>
            </a:endParaRPr>
          </a:p>
        </p:txBody>
      </p:sp>
      <p:sp>
        <p:nvSpPr>
          <p:cNvPr id="496" name="Google Shape;496;p32"/>
          <p:cNvSpPr txBox="1">
            <a:spLocks noGrp="1"/>
          </p:cNvSpPr>
          <p:nvPr>
            <p:ph type="body" idx="1"/>
          </p:nvPr>
        </p:nvSpPr>
        <p:spPr>
          <a:xfrm>
            <a:off x="1172825" y="3364523"/>
            <a:ext cx="7186500" cy="1214702"/>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start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start</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message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message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highlight>
                  <a:srgbClr val="FFFF00"/>
                </a:highlight>
                <a:latin typeface="Consolas"/>
                <a:ea typeface="Consolas"/>
                <a:cs typeface="Consolas"/>
                <a:sym typeface="Consolas"/>
              </a:rPr>
              <a:t>const</a:t>
            </a:r>
            <a:r>
              <a:rPr lang="en-GB" sz="1300" dirty="0">
                <a:solidFill>
                  <a:srgbClr val="565869"/>
                </a:solidFill>
                <a:highlight>
                  <a:srgbClr val="FFFF00"/>
                </a:highlight>
                <a:latin typeface="Consolas"/>
                <a:ea typeface="Consolas"/>
                <a:cs typeface="Consolas"/>
                <a:sym typeface="Consolas"/>
              </a:rPr>
              <a:t> </a:t>
            </a:r>
            <a:r>
              <a:rPr lang="en-GB" sz="1300" dirty="0" err="1">
                <a:solidFill>
                  <a:srgbClr val="565869"/>
                </a:solidFill>
                <a:highlight>
                  <a:srgbClr val="FFFF00"/>
                </a:highlight>
                <a:latin typeface="Consolas"/>
                <a:ea typeface="Consolas"/>
                <a:cs typeface="Consolas"/>
                <a:sym typeface="Consolas"/>
              </a:rPr>
              <a:t>gamername</a:t>
            </a:r>
            <a:r>
              <a:rPr lang="en-GB" sz="1300" dirty="0">
                <a:solidFill>
                  <a:srgbClr val="565869"/>
                </a:solidFill>
                <a:highlight>
                  <a:srgbClr val="FFFF00"/>
                </a:highlight>
                <a:latin typeface="Consolas"/>
                <a:ea typeface="Consolas"/>
                <a:cs typeface="Consolas"/>
                <a:sym typeface="Consolas"/>
              </a:rPr>
              <a:t> </a:t>
            </a:r>
            <a:r>
              <a:rPr lang="en-GB" sz="1300" dirty="0">
                <a:solidFill>
                  <a:srgbClr val="ADB1C2"/>
                </a:solidFill>
                <a:highlight>
                  <a:srgbClr val="FFFF00"/>
                </a:highlight>
                <a:latin typeface="Consolas"/>
                <a:ea typeface="Consolas"/>
                <a:cs typeface="Consolas"/>
                <a:sym typeface="Consolas"/>
              </a:rPr>
              <a:t>=</a:t>
            </a:r>
            <a:r>
              <a:rPr lang="en-GB" sz="1300" dirty="0">
                <a:solidFill>
                  <a:srgbClr val="565869"/>
                </a:solidFill>
                <a:highlight>
                  <a:srgbClr val="FFFF00"/>
                </a:highlight>
                <a:latin typeface="Consolas"/>
                <a:ea typeface="Consolas"/>
                <a:cs typeface="Consolas"/>
                <a:sym typeface="Consolas"/>
              </a:rPr>
              <a:t> </a:t>
            </a:r>
            <a:r>
              <a:rPr lang="en-GB" sz="1300" dirty="0" err="1">
                <a:solidFill>
                  <a:srgbClr val="565869"/>
                </a:solidFill>
                <a:highlight>
                  <a:srgbClr val="FFFF00"/>
                </a:highlight>
                <a:latin typeface="Consolas"/>
                <a:ea typeface="Consolas"/>
                <a:cs typeface="Consolas"/>
                <a:sym typeface="Consolas"/>
              </a:rPr>
              <a:t>document</a:t>
            </a:r>
            <a:r>
              <a:rPr lang="en-GB" sz="1300" dirty="0" err="1">
                <a:solidFill>
                  <a:srgbClr val="ADB1C2"/>
                </a:solidFill>
                <a:highlight>
                  <a:srgbClr val="FFFF00"/>
                </a:highlight>
                <a:latin typeface="Consolas"/>
                <a:ea typeface="Consolas"/>
                <a:cs typeface="Consolas"/>
                <a:sym typeface="Consolas"/>
              </a:rPr>
              <a:t>.</a:t>
            </a:r>
            <a:r>
              <a:rPr lang="en-GB" sz="1300" dirty="0" err="1">
                <a:solidFill>
                  <a:srgbClr val="09A1ED"/>
                </a:solidFill>
                <a:highlight>
                  <a:srgbClr val="FFFF00"/>
                </a:highlight>
                <a:latin typeface="Consolas"/>
                <a:ea typeface="Consolas"/>
                <a:cs typeface="Consolas"/>
                <a:sym typeface="Consolas"/>
              </a:rPr>
              <a:t>getElementById</a:t>
            </a:r>
            <a:r>
              <a:rPr lang="en-GB" sz="1300" dirty="0">
                <a:solidFill>
                  <a:srgbClr val="ADB1C2"/>
                </a:solidFill>
                <a:highlight>
                  <a:srgbClr val="FFFF00"/>
                </a:highlight>
                <a:latin typeface="Consolas"/>
                <a:ea typeface="Consolas"/>
                <a:cs typeface="Consolas"/>
                <a:sym typeface="Consolas"/>
              </a:rPr>
              <a:t>(“</a:t>
            </a:r>
            <a:r>
              <a:rPr lang="en-GB" sz="1300" dirty="0">
                <a:solidFill>
                  <a:srgbClr val="CF9C00"/>
                </a:solidFill>
                <a:highlight>
                  <a:srgbClr val="FFFF00"/>
                </a:highlight>
                <a:latin typeface="Consolas"/>
                <a:ea typeface="Consolas"/>
                <a:cs typeface="Consolas"/>
                <a:sym typeface="Consolas"/>
              </a:rPr>
              <a:t>gamer-name</a:t>
            </a:r>
            <a:r>
              <a:rPr lang="en-GB" sz="1300" dirty="0">
                <a:solidFill>
                  <a:srgbClr val="ADB1C2"/>
                </a:solidFill>
                <a:highlight>
                  <a:srgbClr val="FFFF00"/>
                </a:highlight>
                <a:latin typeface="Consolas"/>
                <a:ea typeface="Consolas"/>
                <a:cs typeface="Consolas"/>
                <a:sym typeface="Consolas"/>
              </a:rPr>
              <a:t>");</a:t>
            </a:r>
            <a:endParaRPr sz="1300" dirty="0">
              <a:solidFill>
                <a:srgbClr val="ADB1C2"/>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pic>
        <p:nvPicPr>
          <p:cNvPr id="1026" name="Picture 2" descr="React.js Basics – The DOM, Components, and Declarative Views Explained">
            <a:extLst>
              <a:ext uri="{FF2B5EF4-FFF2-40B4-BE49-F238E27FC236}">
                <a16:creationId xmlns:a16="http://schemas.microsoft.com/office/drawing/2014/main" id="{9CE0B621-1F65-FE74-CB8E-0BF89A22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702" y="1279499"/>
            <a:ext cx="258127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F9A14E-81DD-B915-7110-CFEF2594070B}"/>
              </a:ext>
            </a:extLst>
          </p:cNvPr>
          <p:cNvPicPr>
            <a:picLocks noChangeAspect="1"/>
          </p:cNvPicPr>
          <p:nvPr/>
        </p:nvPicPr>
        <p:blipFill>
          <a:blip r:embed="rId4"/>
          <a:stretch>
            <a:fillRect/>
          </a:stretch>
        </p:blipFill>
        <p:spPr>
          <a:xfrm>
            <a:off x="1172825" y="1119931"/>
            <a:ext cx="1922656" cy="20561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2" name="Google Shape;1050;p49">
            <a:extLst>
              <a:ext uri="{FF2B5EF4-FFF2-40B4-BE49-F238E27FC236}">
                <a16:creationId xmlns:a16="http://schemas.microsoft.com/office/drawing/2014/main" id="{9D012410-8D1F-4805-CEDD-7F9007E33021}"/>
              </a:ext>
            </a:extLst>
          </p:cNvPr>
          <p:cNvSpPr/>
          <p:nvPr/>
        </p:nvSpPr>
        <p:spPr>
          <a:xfrm>
            <a:off x="779129" y="1128313"/>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LISTEN FOR CLICK</a:t>
            </a:r>
            <a:endParaRPr dirty="0">
              <a:latin typeface="Abel" panose="020B0604020202020204" charset="0"/>
            </a:endParaRPr>
          </a:p>
        </p:txBody>
      </p:sp>
      <p:sp>
        <p:nvSpPr>
          <p:cNvPr id="511" name="Google Shape;511;p33"/>
          <p:cNvSpPr txBox="1">
            <a:spLocks noGrp="1"/>
          </p:cNvSpPr>
          <p:nvPr>
            <p:ph type="body" idx="1"/>
          </p:nvPr>
        </p:nvSpPr>
        <p:spPr>
          <a:xfrm>
            <a:off x="1178371" y="1128313"/>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start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start</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message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message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gamer-name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gamer-name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565869"/>
                </a:solidFill>
                <a:latin typeface="Consolas"/>
                <a:ea typeface="Consolas"/>
                <a:cs typeface="Consolas"/>
                <a:sym typeface="Consolas"/>
              </a:rPr>
              <a:t>start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addEventListener</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click</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…we will add code here….</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Google Shape;1050;p49">
            <a:extLst>
              <a:ext uri="{FF2B5EF4-FFF2-40B4-BE49-F238E27FC236}">
                <a16:creationId xmlns:a16="http://schemas.microsoft.com/office/drawing/2014/main" id="{455A064A-881F-5925-184C-3A4002BC50F1}"/>
              </a:ext>
            </a:extLst>
          </p:cNvPr>
          <p:cNvSpPr/>
          <p:nvPr/>
        </p:nvSpPr>
        <p:spPr>
          <a:xfrm>
            <a:off x="869998" y="9646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MAKE ANOTHER ARRAY</a:t>
            </a:r>
            <a:endParaRPr dirty="0">
              <a:latin typeface="Abel" panose="020B0604020202020204" charset="0"/>
            </a:endParaRPr>
          </a:p>
        </p:txBody>
      </p:sp>
      <p:sp>
        <p:nvSpPr>
          <p:cNvPr id="535" name="Google Shape;535;p34"/>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scores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console</a:t>
            </a:r>
            <a:r>
              <a:rPr lang="en-GB" sz="1300" dirty="0">
                <a:solidFill>
                  <a:srgbClr val="ADB1C2"/>
                </a:solidFill>
                <a:latin typeface="Consolas"/>
                <a:ea typeface="Consolas"/>
                <a:cs typeface="Consolas"/>
                <a:sym typeface="Consolas"/>
              </a:rPr>
              <a:t>.</a:t>
            </a:r>
            <a:r>
              <a:rPr lang="en-GB" sz="1300" dirty="0">
                <a:solidFill>
                  <a:srgbClr val="09A1ED"/>
                </a:solidFill>
                <a:latin typeface="Consolas"/>
                <a:ea typeface="Consolas"/>
                <a:cs typeface="Consolas"/>
                <a:sym typeface="Consolas"/>
              </a:rPr>
              <a:t>log</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 Started!</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solidFill>
                <a:srgbClr val="F767BB"/>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2" name="Google Shape;1050;p49">
            <a:extLst>
              <a:ext uri="{FF2B5EF4-FFF2-40B4-BE49-F238E27FC236}">
                <a16:creationId xmlns:a16="http://schemas.microsoft.com/office/drawing/2014/main" id="{89993F24-0D4B-E3EC-087B-E738DB259246}"/>
              </a:ext>
            </a:extLst>
          </p:cNvPr>
          <p:cNvSpPr/>
          <p:nvPr/>
        </p:nvSpPr>
        <p:spPr>
          <a:xfrm>
            <a:off x="869998"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ADD AN EXAMPLE ITEM</a:t>
            </a:r>
            <a:endParaRPr dirty="0">
              <a:latin typeface="Abel" panose="020B0604020202020204" charset="0"/>
            </a:endParaRPr>
          </a:p>
        </p:txBody>
      </p:sp>
      <p:sp>
        <p:nvSpPr>
          <p:cNvPr id="541" name="Google Shape;541;p35"/>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start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start</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message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message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gamer-name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gamer-name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565869"/>
                </a:solidFill>
                <a:latin typeface="Consolas"/>
                <a:ea typeface="Consolas"/>
                <a:cs typeface="Consolas"/>
                <a:sym typeface="Consolas"/>
              </a:rPr>
              <a:t>start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addEventListener</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click</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scores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name</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CF9C00"/>
                </a:solidFill>
                <a:highlight>
                  <a:srgbClr val="FFE599"/>
                </a:highlight>
                <a:latin typeface="Consolas"/>
                <a:ea typeface="Consolas"/>
                <a:cs typeface="Consolas"/>
                <a:sym typeface="Consolas"/>
              </a:rPr>
              <a:t>Awesome </a:t>
            </a:r>
            <a:r>
              <a:rPr lang="en-GB" sz="1300" dirty="0" err="1">
                <a:solidFill>
                  <a:srgbClr val="CF9C00"/>
                </a:solidFill>
                <a:highlight>
                  <a:srgbClr val="FFE599"/>
                </a:highlight>
                <a:latin typeface="Consolas"/>
                <a:ea typeface="Consolas"/>
                <a:cs typeface="Consolas"/>
                <a:sym typeface="Consolas"/>
              </a:rPr>
              <a:t>Opposum</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milliseconds</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2</a:t>
            </a:r>
            <a:r>
              <a:rPr lang="en-GB" sz="1300" dirty="0">
                <a:solidFill>
                  <a:srgbClr val="2DAE58"/>
                </a:solidFill>
                <a:highlight>
                  <a:srgbClr val="FFE599"/>
                </a:highlight>
                <a:latin typeface="Consolas"/>
                <a:ea typeface="Consolas"/>
                <a:cs typeface="Consolas"/>
                <a:sym typeface="Consolas"/>
              </a:rPr>
              <a:t>000</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console</a:t>
            </a:r>
            <a:r>
              <a:rPr lang="en-GB" sz="1300" dirty="0">
                <a:solidFill>
                  <a:srgbClr val="ADB1C2"/>
                </a:solidFill>
                <a:latin typeface="Consolas"/>
                <a:ea typeface="Consolas"/>
                <a:cs typeface="Consolas"/>
                <a:sym typeface="Consolas"/>
              </a:rPr>
              <a:t>.</a:t>
            </a:r>
            <a:r>
              <a:rPr lang="en-GB" sz="1300" dirty="0">
                <a:solidFill>
                  <a:srgbClr val="09A1ED"/>
                </a:solidFill>
                <a:latin typeface="Consolas"/>
                <a:ea typeface="Consolas"/>
                <a:cs typeface="Consolas"/>
                <a:sym typeface="Consolas"/>
              </a:rPr>
              <a:t>log</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 Started!</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0"/>
        <p:cNvGrpSpPr/>
        <p:nvPr/>
      </p:nvGrpSpPr>
      <p:grpSpPr>
        <a:xfrm>
          <a:off x="0" y="0"/>
          <a:ext cx="0" cy="0"/>
          <a:chOff x="0" y="0"/>
          <a:chExt cx="0" cy="0"/>
        </a:xfrm>
      </p:grpSpPr>
      <p:sp>
        <p:nvSpPr>
          <p:cNvPr id="781" name="Google Shape;781;p16"/>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83" name="Google Shape;783;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784" name="Google Shape;784;p16"/>
          <p:cNvSpPr txBox="1"/>
          <p:nvPr/>
        </p:nvSpPr>
        <p:spPr>
          <a:xfrm>
            <a:off x="1473800" y="1872775"/>
            <a:ext cx="6448800" cy="3596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DOCTYPE</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lang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"en"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charset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"utf-8"</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name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"viewport"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content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"width=device-width, initial-scale=1"</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link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rel</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"stylesheet"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href</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"/style.css"</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src</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"/script.js"</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defer</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spcBef>
                <a:spcPts val="0"/>
              </a:spcBef>
              <a:spcAft>
                <a:spcPts val="0"/>
              </a:spcAft>
              <a:buNone/>
            </a:pPr>
            <a:endParaRPr>
              <a:latin typeface="Abel"/>
              <a:ea typeface="Abel"/>
              <a:cs typeface="Abel"/>
              <a:sym typeface="Abe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3" name="Google Shape;1050;p49">
            <a:extLst>
              <a:ext uri="{FF2B5EF4-FFF2-40B4-BE49-F238E27FC236}">
                <a16:creationId xmlns:a16="http://schemas.microsoft.com/office/drawing/2014/main" id="{40EB59C4-80BC-86AE-48E3-EDB701773190}"/>
              </a:ext>
            </a:extLst>
          </p:cNvPr>
          <p:cNvSpPr/>
          <p:nvPr/>
        </p:nvSpPr>
        <p:spPr>
          <a:xfrm>
            <a:off x="879588" y="1210387"/>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ADD NEW ITEM ON CLICK</a:t>
            </a:r>
            <a:endParaRPr dirty="0">
              <a:latin typeface="Abel" panose="020B0604020202020204" charset="0"/>
            </a:endParaRPr>
          </a:p>
        </p:txBody>
      </p:sp>
      <p:sp>
        <p:nvSpPr>
          <p:cNvPr id="684" name="Google Shape;684;p44"/>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scoreItem</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name</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gamerName</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value</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milliseconds</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2DAE58"/>
                </a:solidFill>
                <a:highlight>
                  <a:srgbClr val="FFE599"/>
                </a:highlight>
                <a:latin typeface="Consolas"/>
                <a:ea typeface="Consolas"/>
                <a:cs typeface="Consolas"/>
                <a:sym typeface="Consolas"/>
              </a:rPr>
              <a:t>0</a:t>
            </a:r>
            <a:endParaRPr sz="1300" dirty="0">
              <a:solidFill>
                <a:srgbClr val="2DAE58"/>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endParaRPr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scores</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push</a:t>
            </a:r>
            <a:r>
              <a:rPr lang="en-GB" sz="1300" dirty="0">
                <a:solidFill>
                  <a:srgbClr val="ADB1C2"/>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scoreItem</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highlight>
                  <a:srgbClr val="FFE599"/>
                </a:highlight>
                <a:latin typeface="Consolas"/>
                <a:ea typeface="Consolas"/>
                <a:cs typeface="Consolas"/>
                <a:sym typeface="Consolas"/>
              </a:rPr>
              <a:t>    console.log(“The scores array is now”, scores);</a:t>
            </a:r>
            <a:endParaRPr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lang="en-GB" sz="1300" dirty="0">
              <a:solidFill>
                <a:srgbClr val="ADB1C2"/>
              </a:solidFill>
              <a:latin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gameOver</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lastScoreItem</a:t>
            </a:r>
            <a:r>
              <a:rPr lang="en-GB" sz="1300" dirty="0">
                <a:solidFill>
                  <a:srgbClr val="565869"/>
                </a:solidFill>
                <a:highlight>
                  <a:srgbClr val="FFE599"/>
                </a:highlight>
                <a:latin typeface="Consolas"/>
                <a:ea typeface="Consolas"/>
                <a:cs typeface="Consolas"/>
                <a:sym typeface="Consolas"/>
              </a:rPr>
              <a:t> = </a:t>
            </a:r>
            <a:r>
              <a:rPr lang="en-GB" sz="1300" dirty="0" err="1">
                <a:solidFill>
                  <a:srgbClr val="565869"/>
                </a:solidFill>
                <a:highlight>
                  <a:srgbClr val="FFE599"/>
                </a:highlight>
                <a:latin typeface="Consolas"/>
                <a:ea typeface="Consolas"/>
                <a:cs typeface="Consolas"/>
                <a:sym typeface="Consolas"/>
              </a:rPr>
              <a:t>scores.pop</a:t>
            </a:r>
            <a:r>
              <a:rPr lang="en-GB" sz="1300" dirty="0">
                <a:solidFill>
                  <a:srgbClr val="565869"/>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565869"/>
                </a:solidFill>
                <a:highlight>
                  <a:srgbClr val="FFE599"/>
                </a:highlight>
                <a:latin typeface="Consolas"/>
                <a:ea typeface="Consolas"/>
                <a:cs typeface="Consolas"/>
                <a:sym typeface="Consolas"/>
              </a:rPr>
              <a:t>lastScoreItem.milliseconds</a:t>
            </a:r>
            <a:r>
              <a:rPr lang="en-GB" sz="1300" dirty="0">
                <a:solidFill>
                  <a:srgbClr val="565869"/>
                </a:solidFill>
                <a:highlight>
                  <a:srgbClr val="FFE599"/>
                </a:highlight>
                <a:latin typeface="Consolas"/>
                <a:ea typeface="Consolas"/>
                <a:cs typeface="Consolas"/>
                <a:sym typeface="Consolas"/>
              </a:rPr>
              <a:t> = </a:t>
            </a:r>
            <a:r>
              <a:rPr lang="en-GB" sz="1300" dirty="0" err="1">
                <a:solidFill>
                  <a:srgbClr val="565869"/>
                </a:solidFill>
                <a:highlight>
                  <a:srgbClr val="FFE599"/>
                </a:highlight>
                <a:latin typeface="Consolas"/>
                <a:ea typeface="Consolas"/>
                <a:cs typeface="Consolas"/>
                <a:sym typeface="Consolas"/>
              </a:rPr>
              <a:t>elapseTime</a:t>
            </a:r>
            <a:r>
              <a:rPr lang="en-GB" sz="1300" dirty="0">
                <a:solidFill>
                  <a:srgbClr val="565869"/>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565869"/>
                </a:solidFill>
                <a:highlight>
                  <a:srgbClr val="FFE599"/>
                </a:highlight>
                <a:latin typeface="Consolas"/>
                <a:ea typeface="Consolas"/>
                <a:cs typeface="Consolas"/>
                <a:sym typeface="Consolas"/>
              </a:rPr>
              <a:t>scores.push</a:t>
            </a:r>
            <a:r>
              <a:rPr lang="en-GB" sz="1300" dirty="0">
                <a:solidFill>
                  <a:srgbClr val="565869"/>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lastScoreItem</a:t>
            </a:r>
            <a:r>
              <a:rPr lang="en-GB" sz="1300" dirty="0">
                <a:solidFill>
                  <a:srgbClr val="565869"/>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Console.log(“the scores array at end of game is “, scores);</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lang="en-GB" sz="1300" dirty="0"/>
          </a:p>
          <a:p>
            <a:pPr marL="0" lvl="0" indent="0" algn="l" rtl="0">
              <a:lnSpc>
                <a:spcPct val="115000"/>
              </a:lnSpc>
              <a:spcBef>
                <a:spcPts val="0"/>
              </a:spcBef>
              <a:spcAft>
                <a:spcPts val="0"/>
              </a:spcAft>
              <a:buNone/>
            </a:pPr>
            <a:endParaRPr sz="13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2" name="Google Shape;1050;p49">
            <a:extLst>
              <a:ext uri="{FF2B5EF4-FFF2-40B4-BE49-F238E27FC236}">
                <a16:creationId xmlns:a16="http://schemas.microsoft.com/office/drawing/2014/main" id="{3BBCC510-1C12-B53D-F7F8-2FE254F9D63C}"/>
              </a:ext>
            </a:extLst>
          </p:cNvPr>
          <p:cNvSpPr/>
          <p:nvPr/>
        </p:nvSpPr>
        <p:spPr>
          <a:xfrm>
            <a:off x="963783" y="9718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SAVING DATA WITH LOCAL STORAGE</a:t>
            </a:r>
            <a:endParaRPr dirty="0">
              <a:latin typeface="Abel" panose="020B0604020202020204" charset="0"/>
            </a:endParaRPr>
          </a:p>
        </p:txBody>
      </p:sp>
      <p:sp>
        <p:nvSpPr>
          <p:cNvPr id="1064" name="Google Shape;1064;p66"/>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p>
          <a:p>
            <a:pPr marL="0" lvl="0" indent="0" algn="l" rtl="0">
              <a:lnSpc>
                <a:spcPct val="115000"/>
              </a:lnSpc>
              <a:spcBef>
                <a:spcPts val="0"/>
              </a:spcBef>
              <a:spcAft>
                <a:spcPts val="0"/>
              </a:spcAft>
              <a:buNone/>
            </a:pPr>
            <a:r>
              <a:rPr lang="en-GB" sz="1300" dirty="0" err="1">
                <a:solidFill>
                  <a:srgbClr val="565869"/>
                </a:solidFill>
                <a:latin typeface="Consolas"/>
                <a:ea typeface="Consolas"/>
                <a:cs typeface="Consolas"/>
                <a:sym typeface="Consolas"/>
              </a:rPr>
              <a:t>localStorage</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setItem</a:t>
            </a:r>
            <a:r>
              <a:rPr lang="en-GB" sz="1300" dirty="0">
                <a:solidFill>
                  <a:srgbClr val="ADB1C2"/>
                </a:solidFill>
                <a:latin typeface="Consolas"/>
                <a:ea typeface="Consolas"/>
                <a:cs typeface="Consolas"/>
                <a:sym typeface="Consolas"/>
              </a:rPr>
              <a:t>(</a:t>
            </a:r>
            <a:r>
              <a:rPr lang="en-GB" dirty="0">
                <a:solidFill>
                  <a:srgbClr val="202124"/>
                </a:solidFill>
                <a:highlight>
                  <a:srgbClr val="FFFFFF"/>
                </a:highlight>
                <a:latin typeface="Arial"/>
                <a:ea typeface="Arial"/>
                <a:cs typeface="Arial"/>
                <a:sym typeface="Arial"/>
              </a:rPr>
              <a:t>"</a:t>
            </a:r>
            <a:r>
              <a:rPr lang="en-GB" sz="1300" dirty="0">
                <a:solidFill>
                  <a:srgbClr val="565869"/>
                </a:solidFill>
                <a:latin typeface="Consolas"/>
                <a:ea typeface="Consolas"/>
                <a:cs typeface="Consolas"/>
                <a:sym typeface="Consolas"/>
              </a:rPr>
              <a:t>message</a:t>
            </a:r>
            <a:r>
              <a:rPr lang="en-GB" dirty="0">
                <a:solidFill>
                  <a:srgbClr val="202124"/>
                </a:solidFill>
                <a:highlight>
                  <a:srgbClr val="FFFFFF"/>
                </a:highlight>
                <a:latin typeface="Arial"/>
                <a:ea typeface="Arial"/>
                <a:cs typeface="Arial"/>
                <a:sym typeface="Arial"/>
              </a:rPr>
              <a:t>"</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dirty="0">
                <a:solidFill>
                  <a:srgbClr val="202124"/>
                </a:solidFill>
                <a:highlight>
                  <a:srgbClr val="FFFFFF"/>
                </a:highlight>
                <a:latin typeface="Arial"/>
                <a:ea typeface="Arial"/>
                <a:cs typeface="Arial"/>
                <a:sym typeface="Arial"/>
              </a:rPr>
              <a:t>"</a:t>
            </a:r>
            <a:r>
              <a:rPr lang="en-GB" sz="1300" dirty="0">
                <a:solidFill>
                  <a:srgbClr val="565869"/>
                </a:solidFill>
                <a:latin typeface="Consolas"/>
                <a:ea typeface="Consolas"/>
                <a:cs typeface="Consolas"/>
                <a:sym typeface="Consolas"/>
              </a:rPr>
              <a:t>hello world</a:t>
            </a:r>
            <a:r>
              <a:rPr lang="en-GB" sz="1300" dirty="0">
                <a:solidFill>
                  <a:srgbClr val="ADB1C2"/>
                </a:solidFill>
                <a:latin typeface="Consolas"/>
                <a:ea typeface="Consolas"/>
                <a:cs typeface="Consolas"/>
                <a:sym typeface="Consolas"/>
              </a:rPr>
              <a:t>!</a:t>
            </a:r>
            <a:r>
              <a:rPr lang="en-GB" dirty="0">
                <a:solidFill>
                  <a:srgbClr val="202124"/>
                </a:solidFill>
                <a:highlight>
                  <a:srgbClr val="FFFFFF"/>
                </a:highlight>
                <a:latin typeface="Arial"/>
                <a:ea typeface="Arial"/>
                <a:cs typeface="Arial"/>
                <a:sym typeface="Arial"/>
              </a:rPr>
              <a:t>"</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item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localStorage</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getItem</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message</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console</a:t>
            </a:r>
            <a:r>
              <a:rPr lang="en-GB" sz="1300" dirty="0">
                <a:solidFill>
                  <a:srgbClr val="ADB1C2"/>
                </a:solidFill>
                <a:latin typeface="Consolas"/>
                <a:ea typeface="Consolas"/>
                <a:cs typeface="Consolas"/>
                <a:sym typeface="Consolas"/>
              </a:rPr>
              <a:t>.</a:t>
            </a:r>
            <a:r>
              <a:rPr lang="en-GB" sz="1300" dirty="0">
                <a:solidFill>
                  <a:srgbClr val="09A1ED"/>
                </a:solidFill>
                <a:latin typeface="Consolas"/>
                <a:ea typeface="Consolas"/>
                <a:cs typeface="Consolas"/>
                <a:sym typeface="Consolas"/>
              </a:rPr>
              <a:t>log</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item</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 hello world!;</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 name="Google Shape;1050;p49">
            <a:extLst>
              <a:ext uri="{FF2B5EF4-FFF2-40B4-BE49-F238E27FC236}">
                <a16:creationId xmlns:a16="http://schemas.microsoft.com/office/drawing/2014/main" id="{E1611349-D493-D887-1A34-9FE37FB04B5C}"/>
              </a:ext>
            </a:extLst>
          </p:cNvPr>
          <p:cNvSpPr/>
          <p:nvPr/>
        </p:nvSpPr>
        <p:spPr>
          <a:xfrm>
            <a:off x="940337" y="9661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7"/>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a:t>
            </a:r>
            <a:r>
              <a:rPr lang="en-GB" dirty="0" err="1">
                <a:latin typeface="Abel" panose="020B0604020202020204" charset="0"/>
              </a:rPr>
              <a:t>getItems</a:t>
            </a:r>
            <a:r>
              <a:rPr lang="en-GB" dirty="0">
                <a:latin typeface="Abel" panose="020B0604020202020204" charset="0"/>
              </a:rPr>
              <a:t> &amp; </a:t>
            </a:r>
            <a:r>
              <a:rPr lang="en-GB" dirty="0" err="1">
                <a:latin typeface="Abel" panose="020B0604020202020204" charset="0"/>
              </a:rPr>
              <a:t>saveItems</a:t>
            </a:r>
            <a:endParaRPr dirty="0">
              <a:latin typeface="Abel" panose="020B0604020202020204" charset="0"/>
            </a:endParaRPr>
          </a:p>
        </p:txBody>
      </p:sp>
      <p:sp>
        <p:nvSpPr>
          <p:cNvPr id="1079" name="Google Shape;1079;p67"/>
          <p:cNvSpPr txBox="1">
            <a:spLocks noGrp="1"/>
          </p:cNvSpPr>
          <p:nvPr>
            <p:ph type="body" idx="1"/>
          </p:nvPr>
        </p:nvSpPr>
        <p:spPr>
          <a:xfrm>
            <a:off x="1443550" y="1128325"/>
            <a:ext cx="69159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getScores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F767BB"/>
                </a:solidFill>
                <a:latin typeface="Consolas"/>
                <a:ea typeface="Consolas"/>
                <a:cs typeface="Consolas"/>
                <a:sym typeface="Consolas"/>
              </a:rPr>
              <a:t>return</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saveScores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2" name="Google Shape;1050;p49">
            <a:extLst>
              <a:ext uri="{FF2B5EF4-FFF2-40B4-BE49-F238E27FC236}">
                <a16:creationId xmlns:a16="http://schemas.microsoft.com/office/drawing/2014/main" id="{CAF696BA-B0B5-717D-719F-4E6F2E158273}"/>
              </a:ext>
            </a:extLst>
          </p:cNvPr>
          <p:cNvSpPr/>
          <p:nvPr/>
        </p:nvSpPr>
        <p:spPr>
          <a:xfrm>
            <a:off x="963783" y="9718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8"/>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CALL </a:t>
            </a:r>
            <a:r>
              <a:rPr lang="en-GB" dirty="0" err="1">
                <a:latin typeface="Abel" panose="020B0604020202020204" charset="0"/>
              </a:rPr>
              <a:t>getItems</a:t>
            </a:r>
            <a:r>
              <a:rPr lang="en-GB" dirty="0">
                <a:latin typeface="Abel" panose="020B0604020202020204" charset="0"/>
              </a:rPr>
              <a:t> ON LOAD</a:t>
            </a:r>
            <a:endParaRPr dirty="0">
              <a:latin typeface="Abel" panose="020B0604020202020204" charset="0"/>
            </a:endParaRPr>
          </a:p>
        </p:txBody>
      </p:sp>
      <p:sp>
        <p:nvSpPr>
          <p:cNvPr id="1094" name="Google Shape;1094;p68"/>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start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start</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message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message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gamer-name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gamer-name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lang="en-GB"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565869"/>
                </a:solidFill>
                <a:latin typeface="Consolas"/>
                <a:ea typeface="Consolas"/>
                <a:cs typeface="Consolas"/>
                <a:sym typeface="Consolas"/>
              </a:rPr>
              <a:t>start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addEventListener</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click</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startGame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scores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09A1ED"/>
                </a:solidFill>
                <a:highlight>
                  <a:srgbClr val="FFE599"/>
                </a:highlight>
                <a:latin typeface="Consolas"/>
                <a:ea typeface="Consolas"/>
                <a:cs typeface="Consolas"/>
                <a:sym typeface="Consolas"/>
              </a:rPr>
              <a:t>getScores</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2" name="Google Shape;1050;p49">
            <a:extLst>
              <a:ext uri="{FF2B5EF4-FFF2-40B4-BE49-F238E27FC236}">
                <a16:creationId xmlns:a16="http://schemas.microsoft.com/office/drawing/2014/main" id="{9B1C09C7-830D-8185-5888-57037CB96B0A}"/>
              </a:ext>
            </a:extLst>
          </p:cNvPr>
          <p:cNvSpPr/>
          <p:nvPr/>
        </p:nvSpPr>
        <p:spPr>
          <a:xfrm>
            <a:off x="881721" y="9661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SAVE ON SCORING</a:t>
            </a:r>
            <a:endParaRPr dirty="0">
              <a:latin typeface="Abel" panose="020B0604020202020204" charset="0"/>
            </a:endParaRPr>
          </a:p>
        </p:txBody>
      </p:sp>
      <p:sp>
        <p:nvSpPr>
          <p:cNvPr id="1124" name="Google Shape;1124;p70"/>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gameOver</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console.log(“the score array at end of game is “, score);</a:t>
            </a:r>
          </a:p>
          <a:p>
            <a:pPr marL="0" lvl="0" indent="0" algn="l" rtl="0">
              <a:lnSpc>
                <a:spcPct val="115000"/>
              </a:lnSpc>
              <a:spcBef>
                <a:spcPts val="0"/>
              </a:spcBef>
              <a:spcAft>
                <a:spcPts val="0"/>
              </a:spcAft>
              <a:buNone/>
            </a:pPr>
            <a:r>
              <a:rPr lang="en-GB" sz="1300" dirty="0" err="1">
                <a:solidFill>
                  <a:srgbClr val="F767BB"/>
                </a:solidFill>
                <a:highlight>
                  <a:srgbClr val="FFE599"/>
                </a:highlight>
                <a:latin typeface="Consolas"/>
                <a:ea typeface="Consolas"/>
                <a:cs typeface="Consolas"/>
                <a:sym typeface="Consolas"/>
              </a:rPr>
              <a:t>saveScores</a:t>
            </a:r>
            <a:r>
              <a:rPr lang="en-GB" sz="1300" dirty="0">
                <a:solidFill>
                  <a:srgbClr val="F767BB"/>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F767BB"/>
                </a:solidFill>
                <a:highlight>
                  <a:srgbClr val="FFE599"/>
                </a:highlight>
                <a:latin typeface="Consolas"/>
                <a:ea typeface="Consolas"/>
                <a:cs typeface="Consolas"/>
                <a:sym typeface="Consolas"/>
              </a:rPr>
              <a:t>...</a:t>
            </a:r>
            <a:endParaRPr lang="en-GB"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lang="en-GB" sz="13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2" name="Google Shape;1050;p49">
            <a:extLst>
              <a:ext uri="{FF2B5EF4-FFF2-40B4-BE49-F238E27FC236}">
                <a16:creationId xmlns:a16="http://schemas.microsoft.com/office/drawing/2014/main" id="{8D217336-3499-0521-A058-38A65E0BFC5F}"/>
              </a:ext>
            </a:extLst>
          </p:cNvPr>
          <p:cNvSpPr/>
          <p:nvPr/>
        </p:nvSpPr>
        <p:spPr>
          <a:xfrm>
            <a:off x="1034122" y="1236346"/>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72825" y="5556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USING LOCAL STORAGE</a:t>
            </a:r>
            <a:endParaRPr dirty="0">
              <a:latin typeface="Abel" panose="020B0604020202020204" charset="0"/>
            </a:endParaRPr>
          </a:p>
        </p:txBody>
      </p:sp>
      <p:sp>
        <p:nvSpPr>
          <p:cNvPr id="1139" name="Google Shape;1139;p71"/>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getScores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noScoresFound</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CF9C00"/>
                </a:solidFill>
                <a:highlight>
                  <a:srgbClr val="FFE599"/>
                </a:highlight>
                <a:latin typeface="Consolas"/>
                <a:ea typeface="Consolas"/>
                <a:cs typeface="Consolas"/>
                <a:sym typeface="Consolas"/>
              </a:rPr>
              <a:t>[]</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scoresJSON</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localStorage</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getItem</a:t>
            </a:r>
            <a:r>
              <a:rPr lang="en-GB" sz="1300" dirty="0">
                <a:solidFill>
                  <a:srgbClr val="ADB1C2"/>
                </a:solidFill>
                <a:highlight>
                  <a:srgbClr val="FFE599"/>
                </a:highlight>
                <a:latin typeface="Consolas"/>
                <a:ea typeface="Consolas"/>
                <a:cs typeface="Consolas"/>
                <a:sym typeface="Consolas"/>
              </a:rPr>
              <a:t>(scores')</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noScoresFound</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F767BB"/>
                </a:solidFill>
                <a:highlight>
                  <a:srgbClr val="FFE599"/>
                </a:highlight>
                <a:latin typeface="Consolas"/>
                <a:ea typeface="Consolas"/>
                <a:cs typeface="Consolas"/>
                <a:sym typeface="Consolas"/>
              </a:rPr>
              <a:t>return</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2DAE58"/>
                </a:solidFill>
                <a:highlight>
                  <a:srgbClr val="FFE599"/>
                </a:highlight>
                <a:latin typeface="Consolas"/>
                <a:ea typeface="Consolas"/>
                <a:cs typeface="Consolas"/>
                <a:sym typeface="Consolas"/>
              </a:rPr>
              <a:t>JSON</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parse</a:t>
            </a:r>
            <a:r>
              <a:rPr lang="en-GB" sz="1300" dirty="0">
                <a:solidFill>
                  <a:srgbClr val="ADB1C2"/>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scoresJSON</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saveScores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data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2DAE58"/>
                </a:solidFill>
                <a:highlight>
                  <a:srgbClr val="FFE599"/>
                </a:highlight>
                <a:latin typeface="Consolas"/>
                <a:ea typeface="Consolas"/>
                <a:cs typeface="Consolas"/>
                <a:sym typeface="Consolas"/>
              </a:rPr>
              <a:t>JSON</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stringify</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scores</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localStorage</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setItem</a:t>
            </a:r>
            <a:r>
              <a:rPr lang="en-GB" sz="1300" dirty="0">
                <a:solidFill>
                  <a:srgbClr val="ADB1C2"/>
                </a:solidFill>
                <a:highlight>
                  <a:srgbClr val="FFE599"/>
                </a:highlight>
                <a:latin typeface="Consolas"/>
                <a:ea typeface="Consolas"/>
                <a:cs typeface="Consolas"/>
                <a:sym typeface="Consolas"/>
              </a:rPr>
              <a:t>('scores',</a:t>
            </a:r>
            <a:r>
              <a:rPr lang="en-GB" sz="1300" dirty="0">
                <a:solidFill>
                  <a:srgbClr val="565869"/>
                </a:solidFill>
                <a:highlight>
                  <a:srgbClr val="FFE599"/>
                </a:highlight>
                <a:latin typeface="Consolas"/>
                <a:ea typeface="Consolas"/>
                <a:cs typeface="Consolas"/>
                <a:sym typeface="Consolas"/>
              </a:rPr>
              <a:t> data</a:t>
            </a:r>
            <a:r>
              <a:rPr lang="en-GB" sz="1300" dirty="0">
                <a:solidFill>
                  <a:srgbClr val="ADB1C2"/>
                </a:solidFill>
                <a:highlight>
                  <a:srgbClr val="FFE599"/>
                </a:highlight>
                <a:latin typeface="Consolas"/>
                <a:ea typeface="Consolas"/>
                <a:cs typeface="Consolas"/>
                <a:sym typeface="Consolas"/>
              </a:rPr>
              <a:t>);</a:t>
            </a:r>
            <a:endParaRPr sz="1300" dirty="0">
              <a:solidFill>
                <a:srgbClr val="ADB1C2"/>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endParaRPr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2" name="Google Shape;1050;p49">
            <a:extLst>
              <a:ext uri="{FF2B5EF4-FFF2-40B4-BE49-F238E27FC236}">
                <a16:creationId xmlns:a16="http://schemas.microsoft.com/office/drawing/2014/main" id="{3D6E55E8-AB81-8599-E838-EA02DCD6C74C}"/>
              </a:ext>
            </a:extLst>
          </p:cNvPr>
          <p:cNvSpPr/>
          <p:nvPr/>
        </p:nvSpPr>
        <p:spPr>
          <a:xfrm>
            <a:off x="940337"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HTML TEMPLATE</a:t>
            </a:r>
            <a:endParaRPr dirty="0">
              <a:latin typeface="Abel" panose="020B0604020202020204" charset="0"/>
            </a:endParaRPr>
          </a:p>
        </p:txBody>
      </p:sp>
      <p:sp>
        <p:nvSpPr>
          <p:cNvPr id="1139" name="Google Shape;1139;p71"/>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template</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score-item-template</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li</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label</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class</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span</a:t>
            </a:r>
            <a:r>
              <a:rPr lang="en-GB" sz="1300" dirty="0">
                <a:solidFill>
                  <a:srgbClr val="ADB1C2"/>
                </a:solidFill>
                <a:latin typeface="Consolas"/>
                <a:ea typeface="Consolas"/>
                <a:cs typeface="Consolas"/>
                <a:sym typeface="Consolas"/>
              </a:rPr>
              <a:t> </a:t>
            </a:r>
            <a:r>
              <a:rPr lang="en-GB" sz="1300" dirty="0">
                <a:solidFill>
                  <a:srgbClr val="FF8380"/>
                </a:solidFill>
                <a:latin typeface="Consolas"/>
                <a:ea typeface="Consolas"/>
                <a:cs typeface="Consolas"/>
                <a:sym typeface="Consolas"/>
              </a:rPr>
              <a:t>class</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score-text</a:t>
            </a:r>
            <a:r>
              <a:rPr lang="en-GB" sz="1300" dirty="0">
                <a:solidFill>
                  <a:srgbClr val="ADB1C2"/>
                </a:solidFill>
                <a:latin typeface="Consolas"/>
                <a:ea typeface="Consolas"/>
                <a:cs typeface="Consolas"/>
                <a:sym typeface="Consolas"/>
              </a:rPr>
              <a:t>"&gt;&lt;/</a:t>
            </a:r>
            <a:r>
              <a:rPr lang="en-GB" sz="1300" dirty="0">
                <a:solidFill>
                  <a:srgbClr val="13BBB7"/>
                </a:solidFill>
                <a:latin typeface="Consolas"/>
                <a:ea typeface="Consolas"/>
                <a:cs typeface="Consolas"/>
                <a:sym typeface="Consolas"/>
              </a:rPr>
              <a:t>span</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label</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li</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&lt;/</a:t>
            </a:r>
            <a:r>
              <a:rPr lang="en-GB" sz="1300" dirty="0">
                <a:solidFill>
                  <a:srgbClr val="13BBB7"/>
                </a:solidFill>
                <a:latin typeface="Consolas"/>
                <a:ea typeface="Consolas"/>
                <a:cs typeface="Consolas"/>
                <a:sym typeface="Consolas"/>
              </a:rPr>
              <a:t>template</a:t>
            </a:r>
            <a:r>
              <a:rPr lang="en-GB"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1031609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2" name="Google Shape;1050;p49">
            <a:extLst>
              <a:ext uri="{FF2B5EF4-FFF2-40B4-BE49-F238E27FC236}">
                <a16:creationId xmlns:a16="http://schemas.microsoft.com/office/drawing/2014/main" id="{98A8339A-4777-4113-14E6-D63B6A22E13B}"/>
              </a:ext>
            </a:extLst>
          </p:cNvPr>
          <p:cNvSpPr/>
          <p:nvPr/>
        </p:nvSpPr>
        <p:spPr>
          <a:xfrm>
            <a:off x="938204"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S</a:t>
            </a:r>
            <a:r>
              <a:rPr lang="en-GB" dirty="0">
                <a:latin typeface="Abel" panose="020B0604020202020204" charset="0"/>
              </a:rPr>
              <a:t>CRIPT.JS– CLONE the TEMPLATE</a:t>
            </a:r>
            <a:endParaRPr dirty="0">
              <a:latin typeface="Abel" panose="020B0604020202020204" charset="0"/>
            </a:endParaRPr>
          </a:p>
        </p:txBody>
      </p:sp>
      <p:sp>
        <p:nvSpPr>
          <p:cNvPr id="1139" name="Google Shape;1139;p71"/>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createElementForScore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score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template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a:solidFill>
                  <a:srgbClr val="CF9C00"/>
                </a:solidFill>
                <a:latin typeface="Consolas"/>
                <a:ea typeface="Consolas"/>
                <a:cs typeface="Consolas"/>
                <a:sym typeface="Consolas"/>
              </a:rPr>
              <a:t>score-item-template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newListItem</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template</a:t>
            </a:r>
            <a:r>
              <a:rPr lang="en-GB" sz="1300" dirty="0" err="1">
                <a:solidFill>
                  <a:srgbClr val="ADB1C2"/>
                </a:solidFill>
                <a:latin typeface="Consolas"/>
                <a:ea typeface="Consolas"/>
                <a:cs typeface="Consolas"/>
                <a:sym typeface="Consolas"/>
              </a:rPr>
              <a:t>.</a:t>
            </a:r>
            <a:r>
              <a:rPr lang="en-GB" sz="1300" dirty="0" err="1">
                <a:solidFill>
                  <a:srgbClr val="565869"/>
                </a:solidFill>
                <a:latin typeface="Consolas"/>
                <a:ea typeface="Consolas"/>
                <a:cs typeface="Consolas"/>
                <a:sym typeface="Consolas"/>
              </a:rPr>
              <a:t>content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cloneNode</a:t>
            </a:r>
            <a:r>
              <a:rPr lang="en-GB" sz="1300" dirty="0">
                <a:solidFill>
                  <a:srgbClr val="ADB1C2"/>
                </a:solidFill>
                <a:latin typeface="Consolas"/>
                <a:ea typeface="Consolas"/>
                <a:cs typeface="Consolas"/>
                <a:sym typeface="Consolas"/>
              </a:rPr>
              <a:t>(</a:t>
            </a:r>
            <a:r>
              <a:rPr lang="en-GB" sz="1300" dirty="0">
                <a:solidFill>
                  <a:srgbClr val="2DAE58"/>
                </a:solidFill>
                <a:latin typeface="Consolas"/>
                <a:ea typeface="Consolas"/>
                <a:cs typeface="Consolas"/>
                <a:sym typeface="Consolas"/>
              </a:rPr>
              <a:t>true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86758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2" name="Google Shape;1050;p49">
            <a:extLst>
              <a:ext uri="{FF2B5EF4-FFF2-40B4-BE49-F238E27FC236}">
                <a16:creationId xmlns:a16="http://schemas.microsoft.com/office/drawing/2014/main" id="{AC1E26FF-9C0D-9FB2-8695-F426B60A76E8}"/>
              </a:ext>
            </a:extLst>
          </p:cNvPr>
          <p:cNvSpPr/>
          <p:nvPr/>
        </p:nvSpPr>
        <p:spPr>
          <a:xfrm>
            <a:off x="1055275" y="112832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72825" y="66305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SCRIPT&gt;JS– PUT DATA IN THE TEMPLATE</a:t>
            </a:r>
            <a:endParaRPr dirty="0">
              <a:latin typeface="Abel" panose="020B0604020202020204" charset="0"/>
            </a:endParaRPr>
          </a:p>
        </p:txBody>
      </p:sp>
      <p:sp>
        <p:nvSpPr>
          <p:cNvPr id="1139" name="Google Shape;1139;p71"/>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createElementForScore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score</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template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document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getElementById</a:t>
            </a:r>
            <a:r>
              <a:rPr lang="en-GB" sz="1300" dirty="0">
                <a:solidFill>
                  <a:srgbClr val="ADB1C2"/>
                </a:solidFill>
                <a:latin typeface="Consolas"/>
                <a:ea typeface="Consolas"/>
                <a:cs typeface="Consolas"/>
                <a:sym typeface="Consolas"/>
              </a:rPr>
              <a:t>(“</a:t>
            </a:r>
            <a:r>
              <a:rPr lang="en-GB" sz="1300" dirty="0" err="1">
                <a:solidFill>
                  <a:srgbClr val="CF9C00"/>
                </a:solidFill>
                <a:latin typeface="Consolas"/>
                <a:ea typeface="Consolas"/>
                <a:cs typeface="Consolas"/>
                <a:sym typeface="Consolas"/>
              </a:rPr>
              <a:t>scoreItemTemplate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latin typeface="Consolas"/>
                <a:ea typeface="Consolas"/>
                <a:cs typeface="Consolas"/>
                <a:sym typeface="Consolas"/>
              </a:rPr>
              <a:t>    </a:t>
            </a: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newListItem</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template</a:t>
            </a:r>
            <a:r>
              <a:rPr lang="en-GB" sz="1300" dirty="0" err="1">
                <a:solidFill>
                  <a:srgbClr val="ADB1C2"/>
                </a:solidFill>
                <a:latin typeface="Consolas"/>
                <a:ea typeface="Consolas"/>
                <a:cs typeface="Consolas"/>
                <a:sym typeface="Consolas"/>
              </a:rPr>
              <a:t>.</a:t>
            </a:r>
            <a:r>
              <a:rPr lang="en-GB" sz="1300" dirty="0" err="1">
                <a:solidFill>
                  <a:srgbClr val="565869"/>
                </a:solidFill>
                <a:latin typeface="Consolas"/>
                <a:ea typeface="Consolas"/>
                <a:cs typeface="Consolas"/>
                <a:sym typeface="Consolas"/>
              </a:rPr>
              <a:t>content</a:t>
            </a:r>
            <a:r>
              <a:rPr lang="en-GB" sz="1300" dirty="0" err="1">
                <a:solidFill>
                  <a:srgbClr val="ADB1C2"/>
                </a:solidFill>
                <a:latin typeface="Consolas"/>
                <a:ea typeface="Consolas"/>
                <a:cs typeface="Consolas"/>
                <a:sym typeface="Consolas"/>
              </a:rPr>
              <a:t>.</a:t>
            </a:r>
            <a:r>
              <a:rPr lang="en-GB" sz="1300" dirty="0" err="1">
                <a:solidFill>
                  <a:srgbClr val="09A1ED"/>
                </a:solidFill>
                <a:latin typeface="Consolas"/>
                <a:ea typeface="Consolas"/>
                <a:cs typeface="Consolas"/>
                <a:sym typeface="Consolas"/>
              </a:rPr>
              <a:t>cloneNode</a:t>
            </a:r>
            <a:r>
              <a:rPr lang="en-GB" sz="1300" dirty="0">
                <a:solidFill>
                  <a:srgbClr val="ADB1C2"/>
                </a:solidFill>
                <a:latin typeface="Consolas"/>
                <a:ea typeface="Consolas"/>
                <a:cs typeface="Consolas"/>
                <a:sym typeface="Consolas"/>
              </a:rPr>
              <a:t>(</a:t>
            </a:r>
            <a:r>
              <a:rPr lang="en-GB" sz="1300" dirty="0">
                <a:solidFill>
                  <a:srgbClr val="2DAE58"/>
                </a:solidFill>
                <a:latin typeface="Consolas"/>
                <a:ea typeface="Consolas"/>
                <a:cs typeface="Consolas"/>
                <a:sym typeface="Consolas"/>
              </a:rPr>
              <a:t>true</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lang="en-GB"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text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newListItem</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querySelector</a:t>
            </a:r>
            <a:r>
              <a:rPr lang="en-GB" sz="1300" dirty="0">
                <a:solidFill>
                  <a:srgbClr val="ADB1C2"/>
                </a:solidFill>
                <a:highlight>
                  <a:srgbClr val="FFE599"/>
                </a:highlight>
                <a:latin typeface="Consolas"/>
                <a:ea typeface="Consolas"/>
                <a:cs typeface="Consolas"/>
                <a:sym typeface="Consolas"/>
              </a:rPr>
              <a:t>("</a:t>
            </a:r>
            <a:r>
              <a:rPr lang="en-GB" sz="1300" dirty="0">
                <a:solidFill>
                  <a:srgbClr val="CF9C00"/>
                </a:solidFill>
                <a:highlight>
                  <a:srgbClr val="FFE599"/>
                </a:highlight>
                <a:latin typeface="Consolas"/>
                <a:ea typeface="Consolas"/>
                <a:cs typeface="Consolas"/>
                <a:sym typeface="Consolas"/>
              </a:rPr>
              <a:t>.score-text</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endParaRPr lang="en-GB"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text</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innerText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score</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name + “in “ + </a:t>
            </a:r>
            <a:r>
              <a:rPr lang="en-GB" sz="1300" dirty="0" err="1">
                <a:solidFill>
                  <a:srgbClr val="565869"/>
                </a:solidFill>
                <a:highlight>
                  <a:srgbClr val="FFE599"/>
                </a:highlight>
                <a:latin typeface="Consolas"/>
                <a:ea typeface="Consolas"/>
                <a:cs typeface="Consolas"/>
                <a:sym typeface="Consolas"/>
              </a:rPr>
              <a:t>score.milliseconds</a:t>
            </a:r>
            <a:r>
              <a:rPr lang="en-GB" sz="1300" dirty="0">
                <a:solidFill>
                  <a:srgbClr val="565869"/>
                </a:solidFill>
                <a:highlight>
                  <a:srgbClr val="FFE599"/>
                </a:highlight>
                <a:latin typeface="Consolas"/>
                <a:ea typeface="Consolas"/>
                <a:cs typeface="Consolas"/>
                <a:sym typeface="Consolas"/>
              </a:rPr>
              <a:t>/1000 + “ seconds.”</a:t>
            </a:r>
            <a:r>
              <a:rPr lang="en-GB" sz="1300" dirty="0">
                <a:solidFill>
                  <a:srgbClr val="ADB1C2"/>
                </a:solidFill>
                <a:highlight>
                  <a:srgbClr val="FFE599"/>
                </a:highlight>
                <a:latin typeface="Consolas"/>
                <a:ea typeface="Consolas"/>
                <a:cs typeface="Consolas"/>
                <a:sym typeface="Consolas"/>
              </a:rPr>
              <a:t>;</a:t>
            </a:r>
            <a:endParaRPr lang="en-GB" sz="1300" dirty="0">
              <a:solidFill>
                <a:srgbClr val="565869"/>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F767BB"/>
                </a:solidFill>
                <a:highlight>
                  <a:srgbClr val="FFE599"/>
                </a:highlight>
                <a:latin typeface="Consolas"/>
                <a:ea typeface="Consolas"/>
                <a:cs typeface="Consolas"/>
                <a:sym typeface="Consolas"/>
              </a:rPr>
              <a:t>return</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newListItem</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386444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2" name="Google Shape;1050;p49">
            <a:extLst>
              <a:ext uri="{FF2B5EF4-FFF2-40B4-BE49-F238E27FC236}">
                <a16:creationId xmlns:a16="http://schemas.microsoft.com/office/drawing/2014/main" id="{E1B616B2-4CC5-C449-6C4D-C01ABF0316D5}"/>
              </a:ext>
            </a:extLst>
          </p:cNvPr>
          <p:cNvSpPr/>
          <p:nvPr/>
        </p:nvSpPr>
        <p:spPr>
          <a:xfrm>
            <a:off x="1172825" y="1365300"/>
            <a:ext cx="6513000" cy="120645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72825" y="84197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INDEX.HTML = Remove Hardcoded Score</a:t>
            </a:r>
            <a:endParaRPr dirty="0">
              <a:latin typeface="Abel" panose="020B0604020202020204" charset="0"/>
            </a:endParaRPr>
          </a:p>
        </p:txBody>
      </p:sp>
      <p:sp>
        <p:nvSpPr>
          <p:cNvPr id="1139" name="Google Shape;1139;p71"/>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endParaRPr lang="en-US"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&lt;</a:t>
            </a:r>
            <a:r>
              <a:rPr lang="en-US" sz="1300" dirty="0" err="1">
                <a:solidFill>
                  <a:srgbClr val="13BBB7"/>
                </a:solidFill>
                <a:latin typeface="Consolas"/>
                <a:ea typeface="Consolas"/>
                <a:cs typeface="Consolas"/>
                <a:sym typeface="Consolas"/>
              </a:rPr>
              <a:t>ul</a:t>
            </a:r>
            <a:r>
              <a:rPr lang="en-US" sz="1300" dirty="0">
                <a:solidFill>
                  <a:srgbClr val="ADB1C2"/>
                </a:solidFill>
                <a:latin typeface="Consolas"/>
                <a:ea typeface="Consolas"/>
                <a:cs typeface="Consolas"/>
                <a:sym typeface="Consolas"/>
              </a:rPr>
              <a:t> </a:t>
            </a:r>
            <a:r>
              <a:rPr lang="en-US" sz="1300" dirty="0">
                <a:solidFill>
                  <a:srgbClr val="FF8380"/>
                </a:solidFill>
                <a:latin typeface="Consolas"/>
                <a:ea typeface="Consolas"/>
                <a:cs typeface="Consolas"/>
                <a:sym typeface="Consolas"/>
              </a:rPr>
              <a:t>id</a:t>
            </a:r>
            <a:r>
              <a:rPr lang="en-US" sz="1300" dirty="0">
                <a:solidFill>
                  <a:srgbClr val="ADB1C2"/>
                </a:solidFill>
                <a:latin typeface="Consolas"/>
                <a:ea typeface="Consolas"/>
                <a:cs typeface="Consolas"/>
                <a:sym typeface="Consolas"/>
              </a:rPr>
              <a:t>=“</a:t>
            </a:r>
            <a:r>
              <a:rPr lang="en-US" sz="1300" dirty="0">
                <a:solidFill>
                  <a:srgbClr val="CF9C00"/>
                </a:solidFill>
                <a:latin typeface="Consolas"/>
                <a:ea typeface="Consolas"/>
                <a:cs typeface="Consolas"/>
                <a:sym typeface="Consolas"/>
              </a:rPr>
              <a:t>scores-unordered-list</a:t>
            </a:r>
            <a:r>
              <a:rPr lang="en-US" sz="1300" dirty="0">
                <a:solidFill>
                  <a:srgbClr val="ADB1C2"/>
                </a:solidFill>
                <a:latin typeface="Consolas"/>
                <a:ea typeface="Consolas"/>
                <a:cs typeface="Consolas"/>
                <a:sym typeface="Consolas"/>
              </a:rPr>
              <a:t>"&gt;&lt;/</a:t>
            </a:r>
            <a:r>
              <a:rPr lang="en-US" sz="1300" dirty="0" err="1">
                <a:solidFill>
                  <a:srgbClr val="13BBB7"/>
                </a:solidFill>
                <a:latin typeface="Consolas"/>
                <a:ea typeface="Consolas"/>
                <a:cs typeface="Consolas"/>
                <a:sym typeface="Consolas"/>
              </a:rPr>
              <a:t>ul</a:t>
            </a:r>
            <a:r>
              <a:rPr lang="en-US" sz="1300" dirty="0">
                <a:solidFill>
                  <a:srgbClr val="ADB1C2"/>
                </a:solidFill>
                <a:latin typeface="Consolas"/>
                <a:ea typeface="Consolas"/>
                <a:cs typeface="Consolas"/>
                <a:sym typeface="Consolas"/>
              </a:rPr>
              <a:t>&gt;</a:t>
            </a:r>
          </a:p>
          <a:p>
            <a:pPr marL="0" lvl="0" indent="0" algn="l" rtl="0">
              <a:lnSpc>
                <a:spcPct val="115000"/>
              </a:lnSpc>
              <a:spcBef>
                <a:spcPts val="0"/>
              </a:spcBef>
              <a:spcAft>
                <a:spcPts val="0"/>
              </a:spcAft>
              <a:buNone/>
            </a:pPr>
            <a:endParaRPr lang="en-US"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34516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8"/>
        <p:cNvGrpSpPr/>
        <p:nvPr/>
      </p:nvGrpSpPr>
      <p:grpSpPr>
        <a:xfrm>
          <a:off x="0" y="0"/>
          <a:ext cx="0" cy="0"/>
          <a:chOff x="0" y="0"/>
          <a:chExt cx="0" cy="0"/>
        </a:xfrm>
      </p:grpSpPr>
      <p:sp>
        <p:nvSpPr>
          <p:cNvPr id="789" name="Google Shape;789;p17"/>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91" name="Google Shape;791;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92" name="Google Shape;792;p17"/>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&gt;start game&lt;/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793" name="Google Shape;793;p17"/>
          <p:cNvPicPr preferRelativeResize="0"/>
          <p:nvPr/>
        </p:nvPicPr>
        <p:blipFill>
          <a:blip r:embed="rId3">
            <a:alphaModFix/>
          </a:blip>
          <a:stretch>
            <a:fillRect/>
          </a:stretch>
        </p:blipFill>
        <p:spPr>
          <a:xfrm>
            <a:off x="5324463" y="3116988"/>
            <a:ext cx="3819525" cy="218122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6" name="Google Shape;1050;p49">
            <a:extLst>
              <a:ext uri="{FF2B5EF4-FFF2-40B4-BE49-F238E27FC236}">
                <a16:creationId xmlns:a16="http://schemas.microsoft.com/office/drawing/2014/main" id="{1BDE3483-63EC-7397-843F-C2BDE4AAF07A}"/>
              </a:ext>
            </a:extLst>
          </p:cNvPr>
          <p:cNvSpPr/>
          <p:nvPr/>
        </p:nvSpPr>
        <p:spPr>
          <a:xfrm>
            <a:off x="998952" y="988122"/>
            <a:ext cx="7512002"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Add Score ITEM to PAGE</a:t>
            </a:r>
            <a:endParaRPr dirty="0">
              <a:latin typeface="Abel" panose="020B0604020202020204" charset="0"/>
            </a:endParaRPr>
          </a:p>
        </p:txBody>
      </p:sp>
      <p:sp>
        <p:nvSpPr>
          <p:cNvPr id="1139" name="Google Shape;1139;p71"/>
          <p:cNvSpPr txBox="1">
            <a:spLocks noGrp="1"/>
          </p:cNvSpPr>
          <p:nvPr>
            <p:ph type="body" idx="1"/>
          </p:nvPr>
        </p:nvSpPr>
        <p:spPr>
          <a:xfrm>
            <a:off x="1126290" y="1151772"/>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dirty="0">
                <a:solidFill>
                  <a:srgbClr val="F767BB"/>
                </a:solidFill>
                <a:latin typeface="Consolas"/>
                <a:ea typeface="Consolas"/>
                <a:cs typeface="Consolas"/>
                <a:sym typeface="Consolas"/>
              </a:rPr>
              <a:t>At top….</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Const </a:t>
            </a:r>
            <a:r>
              <a:rPr lang="en-US" sz="1300" dirty="0" err="1">
                <a:solidFill>
                  <a:schemeClr val="tx1">
                    <a:lumMod val="75000"/>
                    <a:lumOff val="25000"/>
                  </a:schemeClr>
                </a:solidFill>
                <a:highlight>
                  <a:srgbClr val="FFE599"/>
                </a:highlight>
                <a:latin typeface="Consolas"/>
                <a:ea typeface="Consolas"/>
                <a:cs typeface="Consolas"/>
                <a:sym typeface="Consolas"/>
              </a:rPr>
              <a:t>scoresUnorderedList</a:t>
            </a:r>
            <a:r>
              <a:rPr lang="en-US" sz="1300" dirty="0">
                <a:solidFill>
                  <a:schemeClr val="tx1">
                    <a:lumMod val="75000"/>
                    <a:lumOff val="25000"/>
                  </a:schemeClr>
                </a:solidFill>
                <a:highlight>
                  <a:srgbClr val="FFE599"/>
                </a:highlight>
                <a:latin typeface="Consolas"/>
                <a:ea typeface="Consolas"/>
                <a:cs typeface="Consolas"/>
                <a:sym typeface="Consolas"/>
              </a:rPr>
              <a:t> = </a:t>
            </a:r>
            <a:r>
              <a:rPr lang="en-US" sz="1300" dirty="0" err="1">
                <a:solidFill>
                  <a:schemeClr val="tx1">
                    <a:lumMod val="75000"/>
                    <a:lumOff val="25000"/>
                  </a:schemeClr>
                </a:solidFill>
                <a:highlight>
                  <a:srgbClr val="FFE599"/>
                </a:highlight>
                <a:latin typeface="Consolas"/>
                <a:ea typeface="Consolas"/>
                <a:cs typeface="Consolas"/>
                <a:sym typeface="Consolas"/>
              </a:rPr>
              <a:t>document.getElementById</a:t>
            </a:r>
            <a:r>
              <a:rPr lang="en-US" sz="1300" dirty="0">
                <a:solidFill>
                  <a:schemeClr val="tx1">
                    <a:lumMod val="75000"/>
                    <a:lumOff val="25000"/>
                  </a:schemeClr>
                </a:solidFill>
                <a:highlight>
                  <a:srgbClr val="FFE599"/>
                </a:highlight>
                <a:latin typeface="Consolas"/>
                <a:ea typeface="Consolas"/>
                <a:cs typeface="Consolas"/>
                <a:sym typeface="Consolas"/>
              </a:rPr>
              <a:t>(“scores-unordered-list”);</a:t>
            </a:r>
            <a:endParaRPr lang="en-US"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rgbClr val="F767BB"/>
                </a:solidFill>
                <a:latin typeface="Consolas"/>
                <a:ea typeface="Consolas"/>
                <a:cs typeface="Consolas"/>
                <a:sym typeface="Consolas"/>
              </a:rPr>
              <a:t>In </a:t>
            </a:r>
            <a:r>
              <a:rPr lang="en-US" sz="1300" dirty="0" err="1">
                <a:solidFill>
                  <a:srgbClr val="F767BB"/>
                </a:solidFill>
                <a:latin typeface="Consolas"/>
                <a:ea typeface="Consolas"/>
                <a:cs typeface="Consolas"/>
                <a:sym typeface="Consolas"/>
              </a:rPr>
              <a:t>gameOver</a:t>
            </a:r>
            <a:r>
              <a:rPr lang="en-US" sz="1300" dirty="0">
                <a:solidFill>
                  <a:srgbClr val="F767BB"/>
                </a:solidFill>
                <a:latin typeface="Consolas"/>
                <a:ea typeface="Consolas"/>
                <a:cs typeface="Consolas"/>
                <a:sym typeface="Consolas"/>
              </a:rPr>
              <a:t> function...</a:t>
            </a: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err="1">
                <a:solidFill>
                  <a:schemeClr val="tx1">
                    <a:lumMod val="75000"/>
                    <a:lumOff val="25000"/>
                  </a:schemeClr>
                </a:solidFill>
                <a:highlight>
                  <a:srgbClr val="FFE599"/>
                </a:highlight>
                <a:latin typeface="Consolas"/>
                <a:ea typeface="Consolas"/>
                <a:cs typeface="Consolas"/>
                <a:sym typeface="Consolas"/>
              </a:rPr>
              <a:t>saveScores</a:t>
            </a:r>
            <a:r>
              <a:rPr lang="en-US" sz="1300" dirty="0">
                <a:solidFill>
                  <a:schemeClr val="tx1">
                    <a:lumMod val="75000"/>
                    <a:lumOff val="25000"/>
                  </a:schemeClr>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//clear out old list</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while (</a:t>
            </a:r>
            <a:r>
              <a:rPr lang="en-US" sz="1300" dirty="0" err="1">
                <a:solidFill>
                  <a:schemeClr val="tx1">
                    <a:lumMod val="75000"/>
                    <a:lumOff val="25000"/>
                  </a:schemeClr>
                </a:solidFill>
                <a:highlight>
                  <a:srgbClr val="FFE599"/>
                </a:highlight>
                <a:latin typeface="Consolas"/>
                <a:ea typeface="Consolas"/>
                <a:cs typeface="Consolas"/>
                <a:sym typeface="Consolas"/>
              </a:rPr>
              <a:t>scoresUnorderedList.firstChild</a:t>
            </a:r>
            <a:r>
              <a:rPr lang="en-US" sz="1300" dirty="0">
                <a:solidFill>
                  <a:schemeClr val="tx1">
                    <a:lumMod val="75000"/>
                    <a:lumOff val="25000"/>
                  </a:schemeClr>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a:t>
            </a:r>
            <a:r>
              <a:rPr lang="en-US" sz="1300" dirty="0" err="1">
                <a:solidFill>
                  <a:schemeClr val="tx1">
                    <a:lumMod val="75000"/>
                    <a:lumOff val="25000"/>
                  </a:schemeClr>
                </a:solidFill>
                <a:highlight>
                  <a:srgbClr val="FFE599"/>
                </a:highlight>
                <a:latin typeface="Consolas"/>
                <a:ea typeface="Consolas"/>
                <a:cs typeface="Consolas"/>
                <a:sym typeface="Consolas"/>
              </a:rPr>
              <a:t>scoresUnorderedList.removeChild</a:t>
            </a:r>
            <a:r>
              <a:rPr lang="en-US" sz="1300" dirty="0">
                <a:solidFill>
                  <a:schemeClr val="tx1">
                    <a:lumMod val="75000"/>
                    <a:lumOff val="25000"/>
                  </a:schemeClr>
                </a:solidFill>
                <a:highlight>
                  <a:srgbClr val="FFE599"/>
                </a:highlight>
                <a:latin typeface="Consolas"/>
                <a:ea typeface="Consolas"/>
                <a:cs typeface="Consolas"/>
                <a:sym typeface="Consolas"/>
              </a:rPr>
              <a:t>(</a:t>
            </a:r>
            <a:r>
              <a:rPr lang="en-US" sz="1300" dirty="0" err="1">
                <a:solidFill>
                  <a:schemeClr val="tx1">
                    <a:lumMod val="75000"/>
                    <a:lumOff val="25000"/>
                  </a:schemeClr>
                </a:solidFill>
                <a:highlight>
                  <a:srgbClr val="FFE599"/>
                </a:highlight>
                <a:latin typeface="Consolas"/>
                <a:ea typeface="Consolas"/>
                <a:cs typeface="Consolas"/>
                <a:sym typeface="Consolas"/>
              </a:rPr>
              <a:t>scoresUnorderedList.firstChild</a:t>
            </a:r>
            <a:r>
              <a:rPr lang="en-US" sz="1300" dirty="0">
                <a:solidFill>
                  <a:schemeClr val="tx1">
                    <a:lumMod val="75000"/>
                    <a:lumOff val="25000"/>
                  </a:schemeClr>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//rebuild list with new score</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for (let score of </a:t>
            </a:r>
            <a:r>
              <a:rPr lang="en-US" sz="1300" dirty="0" err="1">
                <a:solidFill>
                  <a:schemeClr val="tx1">
                    <a:lumMod val="75000"/>
                    <a:lumOff val="25000"/>
                  </a:schemeClr>
                </a:solidFill>
                <a:highlight>
                  <a:srgbClr val="FFE599"/>
                </a:highlight>
                <a:latin typeface="Consolas"/>
                <a:ea typeface="Consolas"/>
                <a:cs typeface="Consolas"/>
                <a:sym typeface="Consolas"/>
              </a:rPr>
              <a:t>getScores</a:t>
            </a:r>
            <a:r>
              <a:rPr lang="en-US" sz="1300" dirty="0">
                <a:solidFill>
                  <a:schemeClr val="tx1">
                    <a:lumMod val="75000"/>
                    <a:lumOff val="25000"/>
                  </a:schemeClr>
                </a:solidFill>
                <a:highlight>
                  <a:srgbClr val="FFE599"/>
                </a:highlight>
                <a:latin typeface="Consolas"/>
                <a:ea typeface="Consolas"/>
                <a:cs typeface="Consolas"/>
                <a:sym typeface="Consolas"/>
              </a:rPr>
              <a:t>()) {</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const li = </a:t>
            </a:r>
            <a:r>
              <a:rPr lang="en-US" sz="1300" dirty="0" err="1">
                <a:solidFill>
                  <a:schemeClr val="tx1">
                    <a:lumMod val="75000"/>
                    <a:lumOff val="25000"/>
                  </a:schemeClr>
                </a:solidFill>
                <a:highlight>
                  <a:srgbClr val="FFE599"/>
                </a:highlight>
                <a:latin typeface="Consolas"/>
                <a:ea typeface="Consolas"/>
                <a:cs typeface="Consolas"/>
                <a:sym typeface="Consolas"/>
              </a:rPr>
              <a:t>createElementForScore</a:t>
            </a:r>
            <a:r>
              <a:rPr lang="en-US" sz="1300" dirty="0">
                <a:solidFill>
                  <a:schemeClr val="tx1">
                    <a:lumMod val="75000"/>
                    <a:lumOff val="25000"/>
                  </a:schemeClr>
                </a:solidFill>
                <a:highlight>
                  <a:srgbClr val="FFE599"/>
                </a:highlight>
                <a:latin typeface="Consolas"/>
                <a:ea typeface="Consolas"/>
                <a:cs typeface="Consolas"/>
                <a:sym typeface="Consolas"/>
              </a:rPr>
              <a:t>(score);</a:t>
            </a: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console.log("li is "+ li);</a:t>
            </a:r>
          </a:p>
          <a:p>
            <a:pPr marL="0" lvl="0" indent="0" algn="l" rtl="0">
              <a:lnSpc>
                <a:spcPct val="115000"/>
              </a:lnSpc>
              <a:spcBef>
                <a:spcPts val="0"/>
              </a:spcBef>
              <a:spcAft>
                <a:spcPts val="0"/>
              </a:spcAft>
              <a:buNone/>
            </a:pPr>
            <a:endParaRPr lang="en-US" sz="1300" dirty="0">
              <a:solidFill>
                <a:schemeClr val="tx1">
                  <a:lumMod val="75000"/>
                  <a:lumOff val="25000"/>
                </a:schemeClr>
              </a:solidFill>
              <a:highlight>
                <a:srgbClr val="FFE599"/>
              </a:highlight>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chemeClr val="tx1">
                    <a:lumMod val="75000"/>
                    <a:lumOff val="25000"/>
                  </a:schemeClr>
                </a:solidFill>
                <a:highlight>
                  <a:srgbClr val="FFE599"/>
                </a:highlight>
                <a:latin typeface="Consolas"/>
                <a:ea typeface="Consolas"/>
                <a:cs typeface="Consolas"/>
                <a:sym typeface="Consolas"/>
              </a:rPr>
              <a:t>    </a:t>
            </a:r>
            <a:r>
              <a:rPr lang="en-US" sz="1300" dirty="0" err="1">
                <a:solidFill>
                  <a:schemeClr val="tx1">
                    <a:lumMod val="75000"/>
                    <a:lumOff val="25000"/>
                  </a:schemeClr>
                </a:solidFill>
                <a:highlight>
                  <a:srgbClr val="FFE599"/>
                </a:highlight>
                <a:latin typeface="Consolas"/>
                <a:ea typeface="Consolas"/>
                <a:cs typeface="Consolas"/>
                <a:sym typeface="Consolas"/>
              </a:rPr>
              <a:t>scoresUnorderedList.appendChild</a:t>
            </a:r>
            <a:r>
              <a:rPr lang="en-US" sz="1300" dirty="0">
                <a:solidFill>
                  <a:schemeClr val="tx1">
                    <a:lumMod val="75000"/>
                    <a:lumOff val="25000"/>
                  </a:schemeClr>
                </a:solidFill>
                <a:highlight>
                  <a:srgbClr val="FFE599"/>
                </a:highlight>
                <a:latin typeface="Consolas"/>
                <a:ea typeface="Consolas"/>
                <a:cs typeface="Consolas"/>
                <a:sym typeface="Consolas"/>
              </a:rPr>
              <a:t>(li);</a:t>
            </a: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4272000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3" name="Google Shape;1050;p49">
            <a:extLst>
              <a:ext uri="{FF2B5EF4-FFF2-40B4-BE49-F238E27FC236}">
                <a16:creationId xmlns:a16="http://schemas.microsoft.com/office/drawing/2014/main" id="{E03622C7-B30C-789A-9450-4179EC1FE4D8}"/>
              </a:ext>
            </a:extLst>
          </p:cNvPr>
          <p:cNvSpPr/>
          <p:nvPr/>
        </p:nvSpPr>
        <p:spPr>
          <a:xfrm>
            <a:off x="1315500" y="633636"/>
            <a:ext cx="6513000" cy="450986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txBox="1">
            <a:spLocks noGrp="1"/>
          </p:cNvSpPr>
          <p:nvPr>
            <p:ph type="title"/>
          </p:nvPr>
        </p:nvSpPr>
        <p:spPr>
          <a:xfrm>
            <a:off x="2122394" y="158963"/>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Styles.css</a:t>
            </a:r>
            <a:endParaRPr dirty="0">
              <a:latin typeface="Abel" panose="020B0604020202020204" charset="0"/>
            </a:endParaRPr>
          </a:p>
        </p:txBody>
      </p:sp>
      <p:sp>
        <p:nvSpPr>
          <p:cNvPr id="1139" name="Google Shape;1139;p71"/>
          <p:cNvSpPr txBox="1">
            <a:spLocks noGrp="1"/>
          </p:cNvSpPr>
          <p:nvPr>
            <p:ph type="body" idx="1"/>
          </p:nvPr>
        </p:nvSpPr>
        <p:spPr>
          <a:xfrm>
            <a:off x="1254887" y="731663"/>
            <a:ext cx="7186500" cy="5498123"/>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a:solidFill>
                  <a:schemeClr val="accent6">
                    <a:lumMod val="20000"/>
                    <a:lumOff val="80000"/>
                  </a:schemeClr>
                </a:solidFill>
                <a:latin typeface="Consolas"/>
                <a:ea typeface="Consolas"/>
                <a:cs typeface="Consolas"/>
                <a:sym typeface="Consolas"/>
              </a:rPr>
              <a:t>.new {</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display: flex;</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margin-bottom: 10px;</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#start {</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a:t>
            </a:r>
            <a:r>
              <a:rPr lang="en-US" sz="1300" dirty="0" err="1">
                <a:solidFill>
                  <a:schemeClr val="accent6">
                    <a:lumMod val="20000"/>
                    <a:lumOff val="80000"/>
                  </a:schemeClr>
                </a:solidFill>
                <a:latin typeface="Consolas"/>
                <a:ea typeface="Consolas"/>
                <a:cs typeface="Consolas"/>
                <a:sym typeface="Consolas"/>
              </a:rPr>
              <a:t>display:block</a:t>
            </a:r>
            <a:r>
              <a:rPr lang="en-US" sz="1300" dirty="0">
                <a:solidFill>
                  <a:schemeClr val="accent6">
                    <a:lumMod val="20000"/>
                    <a:lumOff val="80000"/>
                  </a:schemeClr>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width: 100%;</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padding: 10px;</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border: 0;</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font-size: 1.2em;</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#gamer-name {</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a:t>
            </a:r>
            <a:r>
              <a:rPr lang="en-US" sz="1300" dirty="0" err="1">
                <a:solidFill>
                  <a:schemeClr val="accent6">
                    <a:lumMod val="20000"/>
                    <a:lumOff val="80000"/>
                  </a:schemeClr>
                </a:solidFill>
                <a:latin typeface="Consolas"/>
                <a:ea typeface="Consolas"/>
                <a:cs typeface="Consolas"/>
                <a:sym typeface="Consolas"/>
              </a:rPr>
              <a:t>display:block</a:t>
            </a:r>
            <a:r>
              <a:rPr lang="en-US" sz="1300" dirty="0">
                <a:solidFill>
                  <a:schemeClr val="accent6">
                    <a:lumMod val="20000"/>
                    <a:lumOff val="80000"/>
                  </a:schemeClr>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width: 100%;</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padding: 10px;</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border: 0;</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font-size: 1.2em;</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margin-right: 1rem;</a:t>
            </a:r>
          </a:p>
          <a:p>
            <a:pPr marL="0" lvl="0" indent="0" algn="l" rtl="0">
              <a:lnSpc>
                <a:spcPct val="115000"/>
              </a:lnSpc>
              <a:spcBef>
                <a:spcPts val="0"/>
              </a:spcBef>
              <a:spcAft>
                <a:spcPts val="0"/>
              </a:spcAft>
              <a:buNone/>
            </a:pPr>
            <a:r>
              <a:rPr lang="en-US" sz="1300" dirty="0">
                <a:solidFill>
                  <a:schemeClr val="accent6">
                    <a:lumMod val="20000"/>
                    <a:lumOff val="80000"/>
                  </a:schemeClr>
                </a:solidFill>
                <a:latin typeface="Consolas"/>
                <a:ea typeface="Consolas"/>
                <a:cs typeface="Consolas"/>
                <a:sym typeface="Consolas"/>
              </a:rPr>
              <a:t>    }</a:t>
            </a:r>
            <a:endParaRPr sz="1300" dirty="0">
              <a:solidFill>
                <a:schemeClr val="accent6">
                  <a:lumMod val="20000"/>
                  <a:lumOff val="80000"/>
                </a:schemeClr>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extLst>
      <p:ext uri="{BB962C8B-B14F-4D97-AF65-F5344CB8AC3E}">
        <p14:creationId xmlns:p14="http://schemas.microsoft.com/office/powerpoint/2010/main" val="1435821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2"/>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Using APIs for data storage</a:t>
            </a:r>
            <a:endParaRPr dirty="0">
              <a:latin typeface="Abel" panose="020B0604020202020204" charset="0"/>
            </a:endParaRPr>
          </a:p>
        </p:txBody>
      </p:sp>
      <p:sp>
        <p:nvSpPr>
          <p:cNvPr id="1163" name="Google Shape;1163;p72"/>
          <p:cNvSpPr txBox="1"/>
          <p:nvPr/>
        </p:nvSpPr>
        <p:spPr>
          <a:xfrm>
            <a:off x="1114600" y="3988613"/>
            <a:ext cx="23349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lumMod val="40000"/>
                    <a:lumOff val="60000"/>
                  </a:schemeClr>
                </a:solidFill>
                <a:latin typeface="Tajawal"/>
                <a:ea typeface="Tajawal"/>
                <a:cs typeface="Tajawal"/>
                <a:sym typeface="Tajawal"/>
              </a:rPr>
              <a:t>Client sends a request</a:t>
            </a:r>
            <a:endParaRPr sz="1800" dirty="0">
              <a:solidFill>
                <a:schemeClr val="accent1">
                  <a:lumMod val="40000"/>
                  <a:lumOff val="60000"/>
                </a:schemeClr>
              </a:solidFill>
              <a:latin typeface="Tajawal"/>
              <a:ea typeface="Tajawal"/>
              <a:cs typeface="Tajawal"/>
              <a:sym typeface="Tajawal"/>
            </a:endParaRPr>
          </a:p>
        </p:txBody>
      </p:sp>
      <p:sp>
        <p:nvSpPr>
          <p:cNvPr id="1164" name="Google Shape;1164;p72">
            <a:hlinkClick r:id="" action="ppaction://noaction"/>
          </p:cNvPr>
          <p:cNvSpPr/>
          <p:nvPr/>
        </p:nvSpPr>
        <p:spPr>
          <a:xfrm>
            <a:off x="4479415" y="1944500"/>
            <a:ext cx="602400" cy="22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rgbClr val="7376EC"/>
                </a:solidFill>
                <a:latin typeface="Raleway"/>
                <a:ea typeface="Raleway"/>
                <a:cs typeface="Raleway"/>
                <a:sym typeface="Raleway"/>
              </a:rPr>
              <a:t>GET</a:t>
            </a:r>
            <a:endParaRPr sz="1800" b="1">
              <a:solidFill>
                <a:srgbClr val="7376EC"/>
              </a:solidFill>
              <a:latin typeface="Raleway"/>
              <a:ea typeface="Raleway"/>
              <a:cs typeface="Raleway"/>
              <a:sym typeface="Raleway"/>
            </a:endParaRPr>
          </a:p>
        </p:txBody>
      </p:sp>
      <p:sp>
        <p:nvSpPr>
          <p:cNvPr id="1165" name="Google Shape;1165;p72">
            <a:hlinkClick r:id="" action="ppaction://noaction"/>
          </p:cNvPr>
          <p:cNvSpPr/>
          <p:nvPr/>
        </p:nvSpPr>
        <p:spPr>
          <a:xfrm>
            <a:off x="4419987" y="2451380"/>
            <a:ext cx="721200" cy="22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rgbClr val="7376EC"/>
                </a:solidFill>
                <a:latin typeface="Raleway"/>
                <a:ea typeface="Raleway"/>
                <a:cs typeface="Raleway"/>
                <a:sym typeface="Raleway"/>
              </a:rPr>
              <a:t>POST</a:t>
            </a:r>
            <a:endParaRPr sz="1800" b="1">
              <a:solidFill>
                <a:srgbClr val="7376EC"/>
              </a:solidFill>
              <a:latin typeface="Raleway"/>
              <a:ea typeface="Raleway"/>
              <a:cs typeface="Raleway"/>
              <a:sym typeface="Raleway"/>
            </a:endParaRPr>
          </a:p>
        </p:txBody>
      </p:sp>
      <p:sp>
        <p:nvSpPr>
          <p:cNvPr id="1166" name="Google Shape;1166;p72">
            <a:hlinkClick r:id="" action="ppaction://noaction"/>
          </p:cNvPr>
          <p:cNvSpPr/>
          <p:nvPr/>
        </p:nvSpPr>
        <p:spPr>
          <a:xfrm>
            <a:off x="4479415" y="2959028"/>
            <a:ext cx="602400" cy="22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rgbClr val="7376EC"/>
                </a:solidFill>
                <a:latin typeface="Raleway"/>
                <a:ea typeface="Raleway"/>
                <a:cs typeface="Raleway"/>
                <a:sym typeface="Raleway"/>
              </a:rPr>
              <a:t>PUT</a:t>
            </a:r>
            <a:endParaRPr sz="1800" b="1">
              <a:solidFill>
                <a:srgbClr val="7376EC"/>
              </a:solidFill>
              <a:latin typeface="Raleway"/>
              <a:ea typeface="Raleway"/>
              <a:cs typeface="Raleway"/>
              <a:sym typeface="Raleway"/>
            </a:endParaRPr>
          </a:p>
        </p:txBody>
      </p:sp>
      <p:sp>
        <p:nvSpPr>
          <p:cNvPr id="1167" name="Google Shape;1167;p72">
            <a:hlinkClick r:id="" action="ppaction://noaction"/>
          </p:cNvPr>
          <p:cNvSpPr/>
          <p:nvPr/>
        </p:nvSpPr>
        <p:spPr>
          <a:xfrm>
            <a:off x="4305400" y="3466701"/>
            <a:ext cx="950400" cy="228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rgbClr val="7376EC"/>
                </a:solidFill>
                <a:latin typeface="Raleway"/>
                <a:ea typeface="Raleway"/>
                <a:cs typeface="Raleway"/>
                <a:sym typeface="Raleway"/>
              </a:rPr>
              <a:t>DELETE</a:t>
            </a:r>
            <a:endParaRPr sz="1800" b="1">
              <a:solidFill>
                <a:srgbClr val="7376EC"/>
              </a:solidFill>
              <a:latin typeface="Raleway"/>
              <a:ea typeface="Raleway"/>
              <a:cs typeface="Raleway"/>
              <a:sym typeface="Raleway"/>
            </a:endParaRPr>
          </a:p>
        </p:txBody>
      </p:sp>
      <p:grpSp>
        <p:nvGrpSpPr>
          <p:cNvPr id="1168" name="Google Shape;1168;p72"/>
          <p:cNvGrpSpPr/>
          <p:nvPr/>
        </p:nvGrpSpPr>
        <p:grpSpPr>
          <a:xfrm>
            <a:off x="6726026" y="2093908"/>
            <a:ext cx="1523879" cy="1519737"/>
            <a:chOff x="-2671375" y="3597450"/>
            <a:chExt cx="292250" cy="291450"/>
          </a:xfrm>
        </p:grpSpPr>
        <p:sp>
          <p:nvSpPr>
            <p:cNvPr id="1169" name="Google Shape;1169;p7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2"/>
          <p:cNvGrpSpPr/>
          <p:nvPr/>
        </p:nvGrpSpPr>
        <p:grpSpPr>
          <a:xfrm>
            <a:off x="1413010" y="2124665"/>
            <a:ext cx="1658932" cy="1458235"/>
            <a:chOff x="-3030525" y="3973150"/>
            <a:chExt cx="293025" cy="257575"/>
          </a:xfrm>
        </p:grpSpPr>
        <p:sp>
          <p:nvSpPr>
            <p:cNvPr id="1172" name="Google Shape;1172;p7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72"/>
          <p:cNvSpPr txBox="1"/>
          <p:nvPr/>
        </p:nvSpPr>
        <p:spPr>
          <a:xfrm>
            <a:off x="6111675" y="3988613"/>
            <a:ext cx="26004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lumMod val="40000"/>
                    <a:lumOff val="60000"/>
                  </a:schemeClr>
                </a:solidFill>
                <a:latin typeface="Tajawal"/>
                <a:ea typeface="Tajawal"/>
                <a:cs typeface="Tajawal"/>
                <a:sym typeface="Tajawal"/>
              </a:rPr>
              <a:t>Server sends a response</a:t>
            </a:r>
            <a:endParaRPr sz="1800" dirty="0">
              <a:solidFill>
                <a:schemeClr val="accent1">
                  <a:lumMod val="40000"/>
                  <a:lumOff val="60000"/>
                </a:schemeClr>
              </a:solidFill>
              <a:latin typeface="Tajawal"/>
              <a:ea typeface="Tajawal"/>
              <a:cs typeface="Tajawal"/>
              <a:sym typeface="Tajawal"/>
            </a:endParaRPr>
          </a:p>
        </p:txBody>
      </p:sp>
      <p:sp>
        <p:nvSpPr>
          <p:cNvPr id="1175" name="Google Shape;1175;p72"/>
          <p:cNvSpPr txBox="1"/>
          <p:nvPr/>
        </p:nvSpPr>
        <p:spPr>
          <a:xfrm>
            <a:off x="3613138" y="3988613"/>
            <a:ext cx="23349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lumMod val="40000"/>
                    <a:lumOff val="60000"/>
                  </a:schemeClr>
                </a:solidFill>
                <a:latin typeface="Tajawal"/>
                <a:ea typeface="Tajawal"/>
                <a:cs typeface="Tajawal"/>
                <a:sym typeface="Tajawal"/>
              </a:rPr>
              <a:t>HTTP methods</a:t>
            </a:r>
            <a:endParaRPr sz="1800" dirty="0">
              <a:solidFill>
                <a:schemeClr val="accent1">
                  <a:lumMod val="40000"/>
                  <a:lumOff val="60000"/>
                </a:schemeClr>
              </a:solidFill>
              <a:latin typeface="Tajawal"/>
              <a:ea typeface="Tajawal"/>
              <a:cs typeface="Tajawal"/>
              <a:sym typeface="Tajawal"/>
            </a:endParaRPr>
          </a:p>
        </p:txBody>
      </p:sp>
      <p:cxnSp>
        <p:nvCxnSpPr>
          <p:cNvPr id="1176" name="Google Shape;1176;p72"/>
          <p:cNvCxnSpPr/>
          <p:nvPr/>
        </p:nvCxnSpPr>
        <p:spPr>
          <a:xfrm>
            <a:off x="3423150" y="2810325"/>
            <a:ext cx="675900" cy="0"/>
          </a:xfrm>
          <a:prstGeom prst="straightConnector1">
            <a:avLst/>
          </a:prstGeom>
          <a:noFill/>
          <a:ln w="28575" cap="flat" cmpd="sng">
            <a:solidFill>
              <a:schemeClr val="accent2"/>
            </a:solidFill>
            <a:prstDash val="solid"/>
            <a:round/>
            <a:headEnd type="triangle" w="med" len="med"/>
            <a:tailEnd type="triangle" w="med" len="med"/>
          </a:ln>
        </p:spPr>
      </p:cxnSp>
      <p:cxnSp>
        <p:nvCxnSpPr>
          <p:cNvPr id="1177" name="Google Shape;1177;p72"/>
          <p:cNvCxnSpPr/>
          <p:nvPr/>
        </p:nvCxnSpPr>
        <p:spPr>
          <a:xfrm>
            <a:off x="5585575" y="2810325"/>
            <a:ext cx="675900" cy="0"/>
          </a:xfrm>
          <a:prstGeom prst="straightConnector1">
            <a:avLst/>
          </a:prstGeom>
          <a:noFill/>
          <a:ln w="28575" cap="flat" cmpd="sng">
            <a:solidFill>
              <a:schemeClr val="accent2"/>
            </a:solidFill>
            <a:prstDash val="solid"/>
            <a:round/>
            <a:headEnd type="triangle" w="med" len="med"/>
            <a:tailEnd type="triangle" w="med" len="med"/>
          </a:ln>
        </p:spPr>
      </p:cxnSp>
      <p:sp>
        <p:nvSpPr>
          <p:cNvPr id="1178" name="Google Shape;1178;p72"/>
          <p:cNvSpPr txBox="1"/>
          <p:nvPr/>
        </p:nvSpPr>
        <p:spPr>
          <a:xfrm>
            <a:off x="3449492" y="2246525"/>
            <a:ext cx="9108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6"/>
                </a:solidFill>
                <a:latin typeface="Tajawal"/>
                <a:ea typeface="Tajawal"/>
                <a:cs typeface="Tajawal"/>
                <a:sym typeface="Tajawal"/>
              </a:rPr>
              <a:t>JSON</a:t>
            </a:r>
            <a:endParaRPr sz="1800" dirty="0">
              <a:solidFill>
                <a:schemeClr val="accent6"/>
              </a:solidFill>
              <a:latin typeface="Tajawal"/>
              <a:ea typeface="Tajawal"/>
              <a:cs typeface="Tajawal"/>
              <a:sym typeface="Tajawal"/>
            </a:endParaRPr>
          </a:p>
        </p:txBody>
      </p:sp>
      <p:sp>
        <p:nvSpPr>
          <p:cNvPr id="1179" name="Google Shape;1179;p72"/>
          <p:cNvSpPr txBox="1"/>
          <p:nvPr/>
        </p:nvSpPr>
        <p:spPr>
          <a:xfrm>
            <a:off x="5585567" y="2246525"/>
            <a:ext cx="910800" cy="4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6"/>
                </a:solidFill>
                <a:latin typeface="Tajawal"/>
                <a:ea typeface="Tajawal"/>
                <a:cs typeface="Tajawal"/>
                <a:sym typeface="Tajawal"/>
              </a:rPr>
              <a:t>HTTP</a:t>
            </a:r>
            <a:endParaRPr sz="1800" dirty="0">
              <a:solidFill>
                <a:schemeClr val="accent6"/>
              </a:solidFill>
              <a:latin typeface="Tajawal"/>
              <a:ea typeface="Tajawal"/>
              <a:cs typeface="Tajawal"/>
              <a:sym typeface="Tajaw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7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solidFill>
                  <a:schemeClr val="accent1">
                    <a:lumMod val="40000"/>
                    <a:lumOff val="60000"/>
                  </a:schemeClr>
                </a:solidFill>
                <a:latin typeface="Abel" panose="020B0604020202020204" charset="0"/>
              </a:rPr>
              <a:t>Using APIs</a:t>
            </a:r>
            <a:endParaRPr dirty="0">
              <a:solidFill>
                <a:schemeClr val="accent1">
                  <a:lumMod val="40000"/>
                  <a:lumOff val="60000"/>
                </a:schemeClr>
              </a:solidFill>
              <a:latin typeface="Abel" panose="020B0604020202020204" charset="0"/>
            </a:endParaRPr>
          </a:p>
        </p:txBody>
      </p:sp>
      <p:sp>
        <p:nvSpPr>
          <p:cNvPr id="1195" name="Google Shape;1195;p73"/>
          <p:cNvSpPr txBox="1"/>
          <p:nvPr/>
        </p:nvSpPr>
        <p:spPr>
          <a:xfrm>
            <a:off x="825750" y="1086688"/>
            <a:ext cx="7492500" cy="815578"/>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US" sz="3600" b="0" i="0" dirty="0">
                <a:solidFill>
                  <a:schemeClr val="accent1">
                    <a:lumMod val="40000"/>
                    <a:lumOff val="60000"/>
                  </a:schemeClr>
                </a:solidFill>
                <a:effectLst/>
                <a:latin typeface="SFMono-Regular"/>
              </a:rPr>
              <a:t>https://zenquotes.io/api/quotes/";</a:t>
            </a:r>
            <a:endParaRPr sz="2900" u="sng" dirty="0">
              <a:solidFill>
                <a:schemeClr val="accent1">
                  <a:lumMod val="40000"/>
                  <a:lumOff val="60000"/>
                </a:schemeClr>
              </a:solidFill>
              <a:latin typeface="Tajawal"/>
              <a:ea typeface="Tajawal"/>
              <a:cs typeface="Tajawal"/>
              <a:sym typeface="Tajaw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7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ADDING ASYNC</a:t>
            </a:r>
            <a:endParaRPr dirty="0">
              <a:latin typeface="Abel" panose="020B0604020202020204" charset="0"/>
            </a:endParaRPr>
          </a:p>
        </p:txBody>
      </p:sp>
      <p:sp>
        <p:nvSpPr>
          <p:cNvPr id="1201" name="Google Shape;1201;p74"/>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a:solidFill>
                  <a:srgbClr val="ADB1C2"/>
                </a:solidFill>
                <a:latin typeface="Consolas"/>
                <a:ea typeface="Consolas"/>
                <a:cs typeface="Consolas"/>
                <a:sym typeface="Consolas"/>
              </a:rPr>
              <a:t>(</a:t>
            </a:r>
            <a:r>
              <a:rPr lang="en-GB" sz="1300">
                <a:solidFill>
                  <a:srgbClr val="F767BB"/>
                </a:solidFill>
                <a:latin typeface="Consolas"/>
                <a:ea typeface="Consolas"/>
                <a:cs typeface="Consolas"/>
                <a:sym typeface="Consolas"/>
              </a:rPr>
              <a:t>async</a:t>
            </a:r>
            <a:r>
              <a:rPr lang="en-GB" sz="1300">
                <a:solidFill>
                  <a:srgbClr val="565869"/>
                </a:solidFill>
                <a:latin typeface="Consolas"/>
                <a:ea typeface="Consolas"/>
                <a:cs typeface="Consolas"/>
                <a:sym typeface="Consolas"/>
              </a:rPr>
              <a:t> </a:t>
            </a:r>
            <a:r>
              <a:rPr lang="en-GB" sz="1300">
                <a:solidFill>
                  <a:srgbClr val="F767BB"/>
                </a:solidFill>
                <a:latin typeface="Consolas"/>
                <a:ea typeface="Consolas"/>
                <a:cs typeface="Consolas"/>
                <a:sym typeface="Consolas"/>
              </a:rPr>
              <a:t>function</a:t>
            </a:r>
            <a:r>
              <a:rPr lang="en-GB" sz="1300">
                <a:solidFill>
                  <a:srgbClr val="565869"/>
                </a:solidFill>
                <a:latin typeface="Consolas"/>
                <a:ea typeface="Consolas"/>
                <a:cs typeface="Consolas"/>
                <a:sym typeface="Consolas"/>
              </a:rPr>
              <a:t> </a:t>
            </a:r>
            <a:r>
              <a:rPr lang="en-GB" sz="1300">
                <a:solidFill>
                  <a:srgbClr val="ADB1C2"/>
                </a:solidFill>
                <a:latin typeface="Consolas"/>
                <a:ea typeface="Consolas"/>
                <a:cs typeface="Consolas"/>
                <a:sym typeface="Consolas"/>
              </a:rPr>
              <a:t>()</a:t>
            </a:r>
            <a:r>
              <a:rPr lang="en-GB" sz="1300">
                <a:solidFill>
                  <a:srgbClr val="565869"/>
                </a:solidFill>
                <a:latin typeface="Consolas"/>
                <a:ea typeface="Consolas"/>
                <a:cs typeface="Consolas"/>
                <a:sym typeface="Consolas"/>
              </a:rPr>
              <a:t> </a:t>
            </a:r>
            <a:r>
              <a:rPr lang="en-GB" sz="1300">
                <a:solidFill>
                  <a:srgbClr val="ADB1C2"/>
                </a:solidFill>
                <a:latin typeface="Consolas"/>
                <a:ea typeface="Consolas"/>
                <a:cs typeface="Consolas"/>
                <a:sym typeface="Consolas"/>
              </a:rPr>
              <a:t>{</a:t>
            </a:r>
            <a:endParaRPr sz="130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endParaRPr sz="130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a:solidFill>
                  <a:srgbClr val="ADB1C2"/>
                </a:solidFill>
                <a:latin typeface="Consolas"/>
                <a:ea typeface="Consolas"/>
                <a:cs typeface="Consolas"/>
                <a:sym typeface="Consolas"/>
              </a:rPr>
              <a:t>   </a:t>
            </a:r>
            <a:r>
              <a:rPr lang="en-GB" sz="1300">
                <a:solidFill>
                  <a:srgbClr val="374957"/>
                </a:solidFill>
                <a:latin typeface="Consolas"/>
                <a:ea typeface="Consolas"/>
                <a:cs typeface="Consolas"/>
                <a:sym typeface="Consolas"/>
              </a:rPr>
              <a:t>// ALL OF OUR EXISTING CODE</a:t>
            </a:r>
            <a:endParaRPr sz="1300">
              <a:solidFill>
                <a:srgbClr val="374957"/>
              </a:solidFill>
              <a:latin typeface="Consolas"/>
              <a:ea typeface="Consolas"/>
              <a:cs typeface="Consolas"/>
              <a:sym typeface="Consolas"/>
            </a:endParaRPr>
          </a:p>
          <a:p>
            <a:pPr marL="0" lvl="0" indent="0" algn="l" rtl="0">
              <a:lnSpc>
                <a:spcPct val="115000"/>
              </a:lnSpc>
              <a:spcBef>
                <a:spcPts val="0"/>
              </a:spcBef>
              <a:spcAft>
                <a:spcPts val="0"/>
              </a:spcAft>
              <a:buNone/>
            </a:pPr>
            <a:endParaRPr sz="1300">
              <a:solidFill>
                <a:srgbClr val="374957"/>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a:solidFill>
                  <a:srgbClr val="ADB1C2"/>
                </a:solidFill>
                <a:latin typeface="Consolas"/>
                <a:ea typeface="Consolas"/>
                <a:cs typeface="Consolas"/>
                <a:sym typeface="Consolas"/>
              </a:rPr>
              <a:t>}());</a:t>
            </a:r>
            <a:endParaRPr sz="130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a:solidFill>
                  <a:srgbClr val="565869"/>
                </a:solidFill>
                <a:latin typeface="Consolas"/>
                <a:ea typeface="Consolas"/>
                <a:cs typeface="Consolas"/>
                <a:sym typeface="Consolas"/>
              </a:rPr>
              <a:t>    </a:t>
            </a:r>
            <a:endParaRPr sz="130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a:solidFill>
                  <a:srgbClr val="565869"/>
                </a:solidFill>
                <a:latin typeface="Consolas"/>
                <a:ea typeface="Consolas"/>
                <a:cs typeface="Consolas"/>
                <a:sym typeface="Consolas"/>
              </a:rPr>
              <a:t>    </a:t>
            </a:r>
            <a:endParaRPr sz="130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75"/>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MAKE THE CODE ASYNC</a:t>
            </a:r>
            <a:endParaRPr dirty="0">
              <a:latin typeface="Abel" panose="020B0604020202020204" charset="0"/>
            </a:endParaRPr>
          </a:p>
        </p:txBody>
      </p:sp>
      <p:sp>
        <p:nvSpPr>
          <p:cNvPr id="1216" name="Google Shape;1216;p75"/>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GB" sz="1300" dirty="0">
                <a:solidFill>
                  <a:srgbClr val="F767BB"/>
                </a:solidFill>
                <a:highlight>
                  <a:srgbClr val="FFE599"/>
                </a:highlight>
                <a:latin typeface="Consolas"/>
                <a:ea typeface="Consolas"/>
                <a:cs typeface="Consolas"/>
                <a:sym typeface="Consolas"/>
              </a:rPr>
              <a:t>async</a:t>
            </a:r>
            <a:r>
              <a:rPr lang="en-GB" sz="1300" dirty="0">
                <a:solidFill>
                  <a:srgbClr val="565869"/>
                </a:solidFill>
                <a:highlight>
                  <a:srgbClr val="FFE599"/>
                </a:highlight>
                <a:latin typeface="Consolas"/>
                <a:ea typeface="Consolas"/>
                <a:cs typeface="Consolas"/>
                <a:sym typeface="Consolas"/>
              </a:rPr>
              <a:t> </a:t>
            </a: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getQuotes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endParaRPr lang="en-US" sz="1300" dirty="0">
              <a:solidFill>
                <a:srgbClr val="ADB1C2"/>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a:solidFill>
                  <a:srgbClr val="F767BB"/>
                </a:solidFill>
                <a:latin typeface="Consolas"/>
                <a:ea typeface="Consolas"/>
                <a:cs typeface="Consolas"/>
                <a:sym typeface="Consolas"/>
              </a:rPr>
              <a:t>const</a:t>
            </a:r>
            <a:r>
              <a:rPr lang="en-US" sz="1300" dirty="0">
                <a:solidFill>
                  <a:srgbClr val="565869"/>
                </a:solidFill>
                <a:latin typeface="Consolas"/>
                <a:ea typeface="Consolas"/>
                <a:cs typeface="Consolas"/>
                <a:sym typeface="Consolas"/>
              </a:rPr>
              <a:t> </a:t>
            </a:r>
            <a:r>
              <a:rPr lang="en-GB" sz="1300" dirty="0" err="1">
                <a:solidFill>
                  <a:srgbClr val="565869"/>
                </a:solidFill>
                <a:latin typeface="Consolas"/>
                <a:ea typeface="Consolas"/>
                <a:cs typeface="Consolas"/>
                <a:sym typeface="Consolas"/>
              </a:rPr>
              <a:t>noItemsFound</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r>
              <a:rPr lang="en-US" sz="1300" dirty="0">
                <a:solidFill>
                  <a:srgbClr val="CF9C00"/>
                </a:solidFill>
                <a:latin typeface="Consolas"/>
                <a:ea typeface="Consolas"/>
                <a:cs typeface="Consolas"/>
                <a:sym typeface="Consolas"/>
              </a:rPr>
              <a:t>[]</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a:solidFill>
                  <a:srgbClr val="F767BB"/>
                </a:solidFill>
                <a:latin typeface="Consolas"/>
                <a:ea typeface="Consolas"/>
                <a:cs typeface="Consolas"/>
                <a:sym typeface="Consolas"/>
              </a:rPr>
              <a:t>const</a:t>
            </a:r>
            <a:r>
              <a:rPr lang="en-US" sz="1300" dirty="0">
                <a:solidFill>
                  <a:srgbClr val="565869"/>
                </a:solidFill>
                <a:latin typeface="Consolas"/>
                <a:ea typeface="Consolas"/>
                <a:cs typeface="Consolas"/>
                <a:sym typeface="Consolas"/>
              </a:rPr>
              <a:t> </a:t>
            </a:r>
            <a:r>
              <a:rPr lang="en-US" sz="1300" dirty="0" err="1">
                <a:solidFill>
                  <a:srgbClr val="565869"/>
                </a:solidFill>
                <a:latin typeface="Consolas"/>
                <a:ea typeface="Consolas"/>
                <a:cs typeface="Consolas"/>
                <a:sym typeface="Consolas"/>
              </a:rPr>
              <a:t>itemsJSON</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err="1">
                <a:solidFill>
                  <a:srgbClr val="565869"/>
                </a:solidFill>
                <a:latin typeface="Consolas"/>
                <a:ea typeface="Consolas"/>
                <a:cs typeface="Consolas"/>
                <a:sym typeface="Consolas"/>
              </a:rPr>
              <a:t>localStorage</a:t>
            </a:r>
            <a:r>
              <a:rPr lang="en-US" sz="1300" dirty="0" err="1">
                <a:solidFill>
                  <a:srgbClr val="ADB1C2"/>
                </a:solidFill>
                <a:latin typeface="Consolas"/>
                <a:ea typeface="Consolas"/>
                <a:cs typeface="Consolas"/>
                <a:sym typeface="Consolas"/>
              </a:rPr>
              <a:t>.</a:t>
            </a:r>
            <a:r>
              <a:rPr lang="en-US" sz="1300" dirty="0" err="1">
                <a:solidFill>
                  <a:srgbClr val="09A1ED"/>
                </a:solidFill>
                <a:latin typeface="Consolas"/>
                <a:ea typeface="Consolas"/>
                <a:cs typeface="Consolas"/>
                <a:sym typeface="Consolas"/>
              </a:rPr>
              <a:t>getItem</a:t>
            </a:r>
            <a:r>
              <a:rPr lang="en-US" sz="1300" dirty="0">
                <a:solidFill>
                  <a:srgbClr val="ADB1C2"/>
                </a:solidFill>
                <a:latin typeface="Consolas"/>
                <a:ea typeface="Consolas"/>
                <a:cs typeface="Consolas"/>
                <a:sym typeface="Consolas"/>
              </a:rPr>
              <a:t>('</a:t>
            </a:r>
            <a:r>
              <a:rPr lang="en-US" sz="1300" dirty="0">
                <a:solidFill>
                  <a:srgbClr val="CF9C00"/>
                </a:solidFill>
                <a:latin typeface="Consolas"/>
                <a:ea typeface="Consolas"/>
                <a:cs typeface="Consolas"/>
                <a:sym typeface="Consolas"/>
              </a:rPr>
              <a:t>items</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err="1">
                <a:solidFill>
                  <a:srgbClr val="565869"/>
                </a:solidFill>
                <a:latin typeface="Consolas"/>
                <a:ea typeface="Consolas"/>
                <a:cs typeface="Consolas"/>
                <a:sym typeface="Consolas"/>
              </a:rPr>
              <a:t>noItemsFound</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a:solidFill>
                  <a:srgbClr val="F767BB"/>
                </a:solidFill>
                <a:latin typeface="Consolas"/>
                <a:ea typeface="Consolas"/>
                <a:cs typeface="Consolas"/>
                <a:sym typeface="Consolas"/>
              </a:rPr>
              <a:t>return</a:t>
            </a:r>
            <a:r>
              <a:rPr lang="en-US" sz="1300" dirty="0">
                <a:solidFill>
                  <a:srgbClr val="565869"/>
                </a:solidFill>
                <a:latin typeface="Consolas"/>
                <a:ea typeface="Consolas"/>
                <a:cs typeface="Consolas"/>
                <a:sym typeface="Consolas"/>
              </a:rPr>
              <a:t> </a:t>
            </a:r>
            <a:r>
              <a:rPr lang="en-US" sz="1300" dirty="0" err="1">
                <a:solidFill>
                  <a:srgbClr val="2DAE58"/>
                </a:solidFill>
                <a:latin typeface="Consolas"/>
                <a:ea typeface="Consolas"/>
                <a:cs typeface="Consolas"/>
                <a:sym typeface="Consolas"/>
              </a:rPr>
              <a:t>JSON</a:t>
            </a:r>
            <a:r>
              <a:rPr lang="en-US" sz="1300" dirty="0" err="1">
                <a:solidFill>
                  <a:srgbClr val="ADB1C2"/>
                </a:solidFill>
                <a:latin typeface="Consolas"/>
                <a:ea typeface="Consolas"/>
                <a:cs typeface="Consolas"/>
                <a:sym typeface="Consolas"/>
              </a:rPr>
              <a:t>.</a:t>
            </a:r>
            <a:r>
              <a:rPr lang="en-US" sz="1300" dirty="0" err="1">
                <a:solidFill>
                  <a:srgbClr val="09A1ED"/>
                </a:solidFill>
                <a:latin typeface="Consolas"/>
                <a:ea typeface="Consolas"/>
                <a:cs typeface="Consolas"/>
                <a:sym typeface="Consolas"/>
              </a:rPr>
              <a:t>parse</a:t>
            </a:r>
            <a:r>
              <a:rPr lang="en-US" sz="1300" dirty="0">
                <a:solidFill>
                  <a:srgbClr val="ADB1C2"/>
                </a:solidFill>
                <a:latin typeface="Consolas"/>
                <a:ea typeface="Consolas"/>
                <a:cs typeface="Consolas"/>
                <a:sym typeface="Consolas"/>
              </a:rPr>
              <a:t>(</a:t>
            </a:r>
            <a:r>
              <a:rPr lang="en-US" sz="1300" dirty="0" err="1">
                <a:solidFill>
                  <a:srgbClr val="565869"/>
                </a:solidFill>
                <a:latin typeface="Consolas"/>
                <a:ea typeface="Consolas"/>
                <a:cs typeface="Consolas"/>
                <a:sym typeface="Consolas"/>
              </a:rPr>
              <a:t>itemsJSON</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lang="en-US" sz="1300" dirty="0">
              <a:solidFill>
                <a:srgbClr val="565869"/>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rgbClr val="F767BB"/>
                </a:solidFill>
                <a:highlight>
                  <a:srgbClr val="FFE599"/>
                </a:highlight>
                <a:latin typeface="Consolas"/>
                <a:ea typeface="Consolas"/>
                <a:cs typeface="Consolas"/>
                <a:sym typeface="Consolas"/>
              </a:rPr>
              <a:t>async</a:t>
            </a:r>
            <a:r>
              <a:rPr lang="en-US" sz="1300" dirty="0">
                <a:solidFill>
                  <a:srgbClr val="565869"/>
                </a:solidFill>
                <a:highlight>
                  <a:srgbClr val="FFE599"/>
                </a:highlight>
                <a:latin typeface="Consolas"/>
                <a:ea typeface="Consolas"/>
                <a:cs typeface="Consolas"/>
                <a:sym typeface="Consolas"/>
              </a:rPr>
              <a:t> </a:t>
            </a:r>
            <a:r>
              <a:rPr lang="en-US" sz="1300" dirty="0">
                <a:solidFill>
                  <a:srgbClr val="F767BB"/>
                </a:solidFill>
                <a:latin typeface="Consolas"/>
                <a:ea typeface="Consolas"/>
                <a:cs typeface="Consolas"/>
                <a:sym typeface="Consolas"/>
              </a:rPr>
              <a:t>function</a:t>
            </a:r>
            <a:r>
              <a:rPr lang="en-US" sz="1300" dirty="0">
                <a:solidFill>
                  <a:srgbClr val="565869"/>
                </a:solidFill>
                <a:latin typeface="Consolas"/>
                <a:ea typeface="Consolas"/>
                <a:cs typeface="Consolas"/>
                <a:sym typeface="Consolas"/>
              </a:rPr>
              <a:t> </a:t>
            </a:r>
            <a:r>
              <a:rPr lang="en-US" sz="1300" dirty="0" err="1">
                <a:solidFill>
                  <a:srgbClr val="09A1ED"/>
                </a:solidFill>
                <a:latin typeface="Consolas"/>
                <a:ea typeface="Consolas"/>
                <a:cs typeface="Consolas"/>
                <a:sym typeface="Consolas"/>
              </a:rPr>
              <a:t>saveItems</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a:solidFill>
                  <a:srgbClr val="F767BB"/>
                </a:solidFill>
                <a:latin typeface="Consolas"/>
                <a:ea typeface="Consolas"/>
                <a:cs typeface="Consolas"/>
                <a:sym typeface="Consolas"/>
              </a:rPr>
              <a:t>const</a:t>
            </a:r>
            <a:r>
              <a:rPr lang="en-US" sz="1300" dirty="0">
                <a:solidFill>
                  <a:srgbClr val="565869"/>
                </a:solidFill>
                <a:latin typeface="Consolas"/>
                <a:ea typeface="Consolas"/>
                <a:cs typeface="Consolas"/>
                <a:sym typeface="Consolas"/>
              </a:rPr>
              <a:t> data </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err="1">
                <a:solidFill>
                  <a:srgbClr val="2DAE58"/>
                </a:solidFill>
                <a:latin typeface="Consolas"/>
                <a:ea typeface="Consolas"/>
                <a:cs typeface="Consolas"/>
                <a:sym typeface="Consolas"/>
              </a:rPr>
              <a:t>JSON</a:t>
            </a:r>
            <a:r>
              <a:rPr lang="en-US" sz="1300" dirty="0" err="1">
                <a:solidFill>
                  <a:srgbClr val="ADB1C2"/>
                </a:solidFill>
                <a:latin typeface="Consolas"/>
                <a:ea typeface="Consolas"/>
                <a:cs typeface="Consolas"/>
                <a:sym typeface="Consolas"/>
              </a:rPr>
              <a:t>.</a:t>
            </a:r>
            <a:r>
              <a:rPr lang="en-US" sz="1300" dirty="0" err="1">
                <a:solidFill>
                  <a:srgbClr val="09A1ED"/>
                </a:solidFill>
                <a:latin typeface="Consolas"/>
                <a:ea typeface="Consolas"/>
                <a:cs typeface="Consolas"/>
                <a:sym typeface="Consolas"/>
              </a:rPr>
              <a:t>stringify</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items</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565869"/>
                </a:solidFill>
                <a:latin typeface="Consolas"/>
                <a:ea typeface="Consolas"/>
                <a:cs typeface="Consolas"/>
                <a:sym typeface="Consolas"/>
              </a:rPr>
              <a:t>    </a:t>
            </a:r>
            <a:r>
              <a:rPr lang="en-US" sz="1300" dirty="0" err="1">
                <a:solidFill>
                  <a:srgbClr val="565869"/>
                </a:solidFill>
                <a:latin typeface="Consolas"/>
                <a:ea typeface="Consolas"/>
                <a:cs typeface="Consolas"/>
                <a:sym typeface="Consolas"/>
              </a:rPr>
              <a:t>localStorage</a:t>
            </a:r>
            <a:r>
              <a:rPr lang="en-US" sz="1300" dirty="0" err="1">
                <a:solidFill>
                  <a:srgbClr val="ADB1C2"/>
                </a:solidFill>
                <a:latin typeface="Consolas"/>
                <a:ea typeface="Consolas"/>
                <a:cs typeface="Consolas"/>
                <a:sym typeface="Consolas"/>
              </a:rPr>
              <a:t>.</a:t>
            </a:r>
            <a:r>
              <a:rPr lang="en-US" sz="1300" dirty="0" err="1">
                <a:solidFill>
                  <a:srgbClr val="09A1ED"/>
                </a:solidFill>
                <a:latin typeface="Consolas"/>
                <a:ea typeface="Consolas"/>
                <a:cs typeface="Consolas"/>
                <a:sym typeface="Consolas"/>
              </a:rPr>
              <a:t>setItem</a:t>
            </a:r>
            <a:r>
              <a:rPr lang="en-US" sz="1300" dirty="0">
                <a:solidFill>
                  <a:srgbClr val="ADB1C2"/>
                </a:solidFill>
                <a:latin typeface="Consolas"/>
                <a:ea typeface="Consolas"/>
                <a:cs typeface="Consolas"/>
                <a:sym typeface="Consolas"/>
              </a:rPr>
              <a:t>('</a:t>
            </a:r>
            <a:r>
              <a:rPr lang="en-US" sz="1300" dirty="0">
                <a:solidFill>
                  <a:srgbClr val="CF9C00"/>
                </a:solidFill>
                <a:latin typeface="Consolas"/>
                <a:ea typeface="Consolas"/>
                <a:cs typeface="Consolas"/>
                <a:sym typeface="Consolas"/>
              </a:rPr>
              <a:t>items</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data</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lang="en-US"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None/>
            </a:pPr>
            <a:endParaRPr sz="13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Script.js - MAKE THE CODE ASYNC</a:t>
            </a:r>
            <a:endParaRPr dirty="0">
              <a:latin typeface="Abel" panose="020B0604020202020204" charset="0"/>
            </a:endParaRPr>
          </a:p>
        </p:txBody>
      </p:sp>
      <p:sp>
        <p:nvSpPr>
          <p:cNvPr id="1231" name="Google Shape;1231;p76"/>
          <p:cNvSpPr txBox="1">
            <a:spLocks noGrp="1"/>
          </p:cNvSpPr>
          <p:nvPr>
            <p:ph type="body" idx="1"/>
          </p:nvPr>
        </p:nvSpPr>
        <p:spPr>
          <a:xfrm>
            <a:off x="1114050" y="1312985"/>
            <a:ext cx="6915900" cy="962656"/>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GB" sz="1300" dirty="0" err="1">
                <a:solidFill>
                  <a:srgbClr val="F767BB"/>
                </a:solidFill>
                <a:latin typeface="Consolas"/>
                <a:ea typeface="Consolas"/>
                <a:cs typeface="Consolas"/>
                <a:sym typeface="Consolas"/>
              </a:rPr>
              <a:t>const</a:t>
            </a:r>
            <a:r>
              <a:rPr lang="en-GB" sz="1300" dirty="0">
                <a:solidFill>
                  <a:srgbClr val="565869"/>
                </a:solidFill>
                <a:latin typeface="Consolas"/>
                <a:ea typeface="Consolas"/>
                <a:cs typeface="Consolas"/>
                <a:sym typeface="Consolas"/>
              </a:rPr>
              <a:t> items </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F767BB"/>
                </a:solidFill>
                <a:highlight>
                  <a:srgbClr val="FFE599"/>
                </a:highlight>
                <a:latin typeface="Consolas"/>
                <a:ea typeface="Consolas"/>
                <a:cs typeface="Consolas"/>
                <a:sym typeface="Consolas"/>
              </a:rPr>
              <a:t>await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09A1ED"/>
                </a:solidFill>
                <a:latin typeface="Consolas"/>
                <a:ea typeface="Consolas"/>
                <a:cs typeface="Consolas"/>
                <a:sym typeface="Consolas"/>
              </a:rPr>
              <a:t>getItems</a:t>
            </a:r>
            <a:r>
              <a:rPr lang="en-GB" sz="1300" dirty="0">
                <a:solidFill>
                  <a:srgbClr val="ADB1C2"/>
                </a:solidFill>
                <a:latin typeface="Consolas"/>
                <a:ea typeface="Consolas"/>
                <a:cs typeface="Consolas"/>
                <a:sym typeface="Consolas"/>
              </a:rPr>
              <a:t>();</a:t>
            </a:r>
            <a:endParaRPr sz="13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2" name="Google Shape;1050;p49">
            <a:extLst>
              <a:ext uri="{FF2B5EF4-FFF2-40B4-BE49-F238E27FC236}">
                <a16:creationId xmlns:a16="http://schemas.microsoft.com/office/drawing/2014/main" id="{B97B6A1E-63D0-8060-E0AF-B8E2AE8F9E37}"/>
              </a:ext>
            </a:extLst>
          </p:cNvPr>
          <p:cNvSpPr/>
          <p:nvPr/>
        </p:nvSpPr>
        <p:spPr>
          <a:xfrm>
            <a:off x="975504" y="971875"/>
            <a:ext cx="7904399"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Script.js - CALL THE TODO API</a:t>
            </a:r>
            <a:endParaRPr dirty="0"/>
          </a:p>
        </p:txBody>
      </p:sp>
      <p:sp>
        <p:nvSpPr>
          <p:cNvPr id="1246" name="Google Shape;1246;p77"/>
          <p:cNvSpPr txBox="1">
            <a:spLocks noGrp="1"/>
          </p:cNvSpPr>
          <p:nvPr>
            <p:ph type="body" idx="1"/>
          </p:nvPr>
        </p:nvSpPr>
        <p:spPr>
          <a:xfrm>
            <a:off x="1172825" y="1128325"/>
            <a:ext cx="79044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GB" sz="1300" dirty="0">
                <a:solidFill>
                  <a:srgbClr val="F767BB"/>
                </a:solidFill>
                <a:latin typeface="Consolas"/>
                <a:ea typeface="Consolas"/>
                <a:cs typeface="Consolas"/>
                <a:sym typeface="Consolas"/>
              </a:rPr>
              <a:t>async</a:t>
            </a:r>
            <a:r>
              <a:rPr lang="en-GB" sz="1300" dirty="0">
                <a:solidFill>
                  <a:srgbClr val="565869"/>
                </a:solidFill>
                <a:latin typeface="Consolas"/>
                <a:ea typeface="Consolas"/>
                <a:cs typeface="Consolas"/>
                <a:sym typeface="Consolas"/>
              </a:rPr>
              <a:t> </a:t>
            </a:r>
            <a:r>
              <a:rPr lang="en-GB" sz="1300" dirty="0">
                <a:solidFill>
                  <a:srgbClr val="F767BB"/>
                </a:solidFill>
                <a:latin typeface="Consolas"/>
                <a:ea typeface="Consolas"/>
                <a:cs typeface="Consolas"/>
                <a:sym typeface="Consolas"/>
              </a:rPr>
              <a:t>function</a:t>
            </a:r>
            <a:r>
              <a:rPr lang="en-GB" sz="1300" dirty="0">
                <a:solidFill>
                  <a:srgbClr val="565869"/>
                </a:solidFill>
                <a:latin typeface="Consolas"/>
                <a:ea typeface="Consolas"/>
                <a:cs typeface="Consolas"/>
                <a:sym typeface="Consolas"/>
              </a:rPr>
              <a:t> </a:t>
            </a:r>
            <a:r>
              <a:rPr lang="en-GB" sz="1300" dirty="0" err="1">
                <a:solidFill>
                  <a:srgbClr val="09A1ED"/>
                </a:solidFill>
                <a:latin typeface="Consolas"/>
                <a:ea typeface="Consolas"/>
                <a:cs typeface="Consolas"/>
                <a:sym typeface="Consolas"/>
              </a:rPr>
              <a:t>getItems</a:t>
            </a:r>
            <a:r>
              <a:rPr lang="en-GB" sz="1300" dirty="0">
                <a:solidFill>
                  <a:srgbClr val="ADB1C2"/>
                </a:solidFill>
                <a:latin typeface="Consolas"/>
                <a:ea typeface="Consolas"/>
                <a:cs typeface="Consolas"/>
                <a:sym typeface="Consolas"/>
              </a:rPr>
              <a:t>()</a:t>
            </a:r>
            <a:r>
              <a:rPr lang="en-GB" sz="1300" dirty="0">
                <a:solidFill>
                  <a:srgbClr val="565869"/>
                </a:solidFill>
                <a:latin typeface="Consolas"/>
                <a:ea typeface="Consolas"/>
                <a:cs typeface="Consolas"/>
                <a:sym typeface="Consolas"/>
              </a:rPr>
              <a:t> </a:t>
            </a: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request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F767BB"/>
                </a:solidFill>
                <a:highlight>
                  <a:srgbClr val="FFE599"/>
                </a:highlight>
                <a:latin typeface="Consolas"/>
                <a:ea typeface="Consolas"/>
                <a:cs typeface="Consolas"/>
                <a:sym typeface="Consolas"/>
              </a:rPr>
              <a:t>await</a:t>
            </a:r>
            <a:r>
              <a:rPr lang="en-GB" sz="1300" dirty="0">
                <a:solidFill>
                  <a:srgbClr val="565869"/>
                </a:solidFill>
                <a:highlight>
                  <a:srgbClr val="FFE599"/>
                </a:highlight>
                <a:latin typeface="Consolas"/>
                <a:ea typeface="Consolas"/>
                <a:cs typeface="Consolas"/>
                <a:sym typeface="Consolas"/>
              </a:rPr>
              <a:t> </a:t>
            </a:r>
            <a:r>
              <a:rPr lang="en-GB" sz="1300" dirty="0">
                <a:solidFill>
                  <a:srgbClr val="09A1ED"/>
                </a:solidFill>
                <a:highlight>
                  <a:srgbClr val="FFE599"/>
                </a:highlight>
                <a:latin typeface="Consolas"/>
                <a:ea typeface="Consolas"/>
                <a:cs typeface="Consolas"/>
                <a:sym typeface="Consolas"/>
              </a:rPr>
              <a:t>fetch</a:t>
            </a:r>
            <a:r>
              <a:rPr lang="en-GB" sz="1300" dirty="0">
                <a:solidFill>
                  <a:srgbClr val="ADB1C2"/>
                </a:solidFill>
                <a:highlight>
                  <a:srgbClr val="FFE599"/>
                </a:highlight>
                <a:latin typeface="Consolas"/>
                <a:ea typeface="Consolas"/>
                <a:cs typeface="Consolas"/>
                <a:sym typeface="Consolas"/>
              </a:rPr>
              <a:t>('</a:t>
            </a:r>
            <a:r>
              <a:rPr lang="en-GB" sz="1300" dirty="0">
                <a:solidFill>
                  <a:srgbClr val="7F6000"/>
                </a:solidFill>
                <a:highlight>
                  <a:srgbClr val="FFE599"/>
                </a:highlight>
                <a:latin typeface="Consolas"/>
                <a:ea typeface="Consolas"/>
                <a:cs typeface="Consolas"/>
                <a:sym typeface="Consolas"/>
              </a:rPr>
              <a:t>https://todo-api-ff.azurewebsites.net/</a:t>
            </a:r>
            <a:r>
              <a:rPr lang="en-GB" sz="1300" dirty="0" err="1">
                <a:solidFill>
                  <a:srgbClr val="7F6000"/>
                </a:solidFill>
                <a:highlight>
                  <a:srgbClr val="FFE599"/>
                </a:highlight>
                <a:latin typeface="Consolas"/>
                <a:ea typeface="Consolas"/>
                <a:cs typeface="Consolas"/>
                <a:sym typeface="Consolas"/>
              </a:rPr>
              <a:t>api</a:t>
            </a:r>
            <a:r>
              <a:rPr lang="en-GB" sz="1300" dirty="0">
                <a:solidFill>
                  <a:srgbClr val="7F6000"/>
                </a:solidFill>
                <a:highlight>
                  <a:srgbClr val="FFE599"/>
                </a:highlight>
                <a:latin typeface="Consolas"/>
                <a:ea typeface="Consolas"/>
                <a:cs typeface="Consolas"/>
                <a:sym typeface="Consolas"/>
              </a:rPr>
              <a:t>/</a:t>
            </a:r>
            <a:r>
              <a:rPr lang="en-GB" sz="1300" dirty="0" err="1">
                <a:solidFill>
                  <a:srgbClr val="7F6000"/>
                </a:solidFill>
                <a:highlight>
                  <a:srgbClr val="FFE599"/>
                </a:highlight>
                <a:latin typeface="Consolas"/>
                <a:ea typeface="Consolas"/>
                <a:cs typeface="Consolas"/>
                <a:sym typeface="Consolas"/>
              </a:rPr>
              <a:t>todo</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method</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7F6000"/>
                </a:solidFill>
                <a:highlight>
                  <a:srgbClr val="FFE599"/>
                </a:highlight>
                <a:latin typeface="Consolas"/>
                <a:ea typeface="Consolas"/>
                <a:cs typeface="Consolas"/>
                <a:sym typeface="Consolas"/>
              </a:rPr>
              <a:t>GET</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11658F"/>
                </a:solidFill>
                <a:highlight>
                  <a:srgbClr val="FFE599"/>
                </a:highlight>
                <a:latin typeface="Consolas"/>
                <a:ea typeface="Consolas"/>
                <a:cs typeface="Consolas"/>
                <a:sym typeface="Consolas"/>
              </a:rPr>
              <a:t>headers</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11658F"/>
                </a:solidFill>
                <a:highlight>
                  <a:srgbClr val="FFE599"/>
                </a:highlight>
                <a:latin typeface="Consolas"/>
                <a:ea typeface="Consolas"/>
                <a:cs typeface="Consolas"/>
                <a:sym typeface="Consolas"/>
              </a:rPr>
              <a:t>Content-Type</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7F6000"/>
                </a:solidFill>
                <a:highlight>
                  <a:srgbClr val="FFE599"/>
                </a:highlight>
                <a:latin typeface="Consolas"/>
                <a:ea typeface="Consolas"/>
                <a:cs typeface="Consolas"/>
                <a:sym typeface="Consolas"/>
              </a:rPr>
              <a:t>application/</a:t>
            </a:r>
            <a:r>
              <a:rPr lang="en-GB" sz="1300" dirty="0" err="1">
                <a:solidFill>
                  <a:srgbClr val="7F6000"/>
                </a:solidFill>
                <a:highlight>
                  <a:srgbClr val="FFE599"/>
                </a:highlight>
                <a:latin typeface="Consolas"/>
                <a:ea typeface="Consolas"/>
                <a:cs typeface="Consolas"/>
                <a:sym typeface="Consolas"/>
              </a:rPr>
              <a:t>json</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err="1">
                <a:solidFill>
                  <a:srgbClr val="F767BB"/>
                </a:solidFill>
                <a:highlight>
                  <a:srgbClr val="FFE599"/>
                </a:highlight>
                <a:latin typeface="Consolas"/>
                <a:ea typeface="Consolas"/>
                <a:cs typeface="Consolas"/>
                <a:sym typeface="Consolas"/>
              </a:rPr>
              <a:t>const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itemsJson</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F767BB"/>
                </a:solidFill>
                <a:highlight>
                  <a:srgbClr val="FFE599"/>
                </a:highlight>
                <a:latin typeface="Consolas"/>
                <a:ea typeface="Consolas"/>
                <a:cs typeface="Consolas"/>
                <a:sym typeface="Consolas"/>
              </a:rPr>
              <a:t>await</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565869"/>
                </a:solidFill>
                <a:highlight>
                  <a:srgbClr val="FFE599"/>
                </a:highlight>
                <a:latin typeface="Consolas"/>
                <a:ea typeface="Consolas"/>
                <a:cs typeface="Consolas"/>
                <a:sym typeface="Consolas"/>
              </a:rPr>
              <a:t>request</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text</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565869"/>
                </a:solidFill>
                <a:highlight>
                  <a:srgbClr val="FFE599"/>
                </a:highlight>
                <a:latin typeface="Consolas"/>
                <a:ea typeface="Consolas"/>
                <a:cs typeface="Consolas"/>
                <a:sym typeface="Consolas"/>
              </a:rPr>
              <a:t> </a:t>
            </a:r>
            <a:r>
              <a:rPr lang="en-GB" sz="1300" dirty="0">
                <a:solidFill>
                  <a:srgbClr val="ADB1C2"/>
                </a:solidFill>
                <a:highlight>
                  <a:srgbClr val="FFE599"/>
                </a:highlight>
                <a:latin typeface="Consolas"/>
                <a:ea typeface="Consolas"/>
                <a:cs typeface="Consolas"/>
                <a:sym typeface="Consolas"/>
              </a:rPr>
              <a:t>"</a:t>
            </a:r>
            <a:r>
              <a:rPr lang="en-GB" sz="1300" dirty="0">
                <a:solidFill>
                  <a:srgbClr val="7F6000"/>
                </a:solidFill>
                <a:highlight>
                  <a:srgbClr val="FFE599"/>
                </a:highlight>
                <a:latin typeface="Consolas"/>
                <a:ea typeface="Consolas"/>
                <a:cs typeface="Consolas"/>
                <a:sym typeface="Consolas"/>
              </a:rPr>
              <a:t>[]</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565869"/>
                </a:solidFill>
                <a:highlight>
                  <a:srgbClr val="FFE599"/>
                </a:highlight>
                <a:latin typeface="Consolas"/>
                <a:ea typeface="Consolas"/>
                <a:cs typeface="Consolas"/>
                <a:sym typeface="Consolas"/>
              </a:rPr>
              <a:t>    </a:t>
            </a:r>
            <a:r>
              <a:rPr lang="en-GB" sz="1300" dirty="0">
                <a:solidFill>
                  <a:srgbClr val="F767BB"/>
                </a:solidFill>
                <a:highlight>
                  <a:srgbClr val="FFE599"/>
                </a:highlight>
                <a:latin typeface="Consolas"/>
                <a:ea typeface="Consolas"/>
                <a:cs typeface="Consolas"/>
                <a:sym typeface="Consolas"/>
              </a:rPr>
              <a:t>return</a:t>
            </a:r>
            <a:r>
              <a:rPr lang="en-GB" sz="1300" dirty="0">
                <a:solidFill>
                  <a:srgbClr val="565869"/>
                </a:solidFill>
                <a:highlight>
                  <a:srgbClr val="FFE599"/>
                </a:highlight>
                <a:latin typeface="Consolas"/>
                <a:ea typeface="Consolas"/>
                <a:cs typeface="Consolas"/>
                <a:sym typeface="Consolas"/>
              </a:rPr>
              <a:t> </a:t>
            </a:r>
            <a:r>
              <a:rPr lang="en-GB" sz="1300" dirty="0" err="1">
                <a:solidFill>
                  <a:srgbClr val="2DAE58"/>
                </a:solidFill>
                <a:highlight>
                  <a:srgbClr val="FFE599"/>
                </a:highlight>
                <a:latin typeface="Consolas"/>
                <a:ea typeface="Consolas"/>
                <a:cs typeface="Consolas"/>
                <a:sym typeface="Consolas"/>
              </a:rPr>
              <a:t>JSON</a:t>
            </a:r>
            <a:r>
              <a:rPr lang="en-GB" sz="1300" dirty="0" err="1">
                <a:solidFill>
                  <a:srgbClr val="ADB1C2"/>
                </a:solidFill>
                <a:highlight>
                  <a:srgbClr val="FFE599"/>
                </a:highlight>
                <a:latin typeface="Consolas"/>
                <a:ea typeface="Consolas"/>
                <a:cs typeface="Consolas"/>
                <a:sym typeface="Consolas"/>
              </a:rPr>
              <a:t>.</a:t>
            </a:r>
            <a:r>
              <a:rPr lang="en-GB" sz="1300" dirty="0" err="1">
                <a:solidFill>
                  <a:srgbClr val="09A1ED"/>
                </a:solidFill>
                <a:highlight>
                  <a:srgbClr val="FFE599"/>
                </a:highlight>
                <a:latin typeface="Consolas"/>
                <a:ea typeface="Consolas"/>
                <a:cs typeface="Consolas"/>
                <a:sym typeface="Consolas"/>
              </a:rPr>
              <a:t>parse</a:t>
            </a:r>
            <a:r>
              <a:rPr lang="en-GB" sz="1300" dirty="0">
                <a:solidFill>
                  <a:srgbClr val="ADB1C2"/>
                </a:solidFill>
                <a:highlight>
                  <a:srgbClr val="FFE599"/>
                </a:highlight>
                <a:latin typeface="Consolas"/>
                <a:ea typeface="Consolas"/>
                <a:cs typeface="Consolas"/>
                <a:sym typeface="Consolas"/>
              </a:rPr>
              <a:t>(</a:t>
            </a:r>
            <a:r>
              <a:rPr lang="en-GB" sz="1300" dirty="0" err="1">
                <a:solidFill>
                  <a:srgbClr val="565869"/>
                </a:solidFill>
                <a:highlight>
                  <a:srgbClr val="FFE599"/>
                </a:highlight>
                <a:latin typeface="Consolas"/>
                <a:ea typeface="Consolas"/>
                <a:cs typeface="Consolas"/>
                <a:sym typeface="Consolas"/>
              </a:rPr>
              <a:t>itemsJson</a:t>
            </a:r>
            <a:r>
              <a:rPr lang="en-GB" sz="1300" dirty="0">
                <a:solidFill>
                  <a:srgbClr val="ADB1C2"/>
                </a:solidFill>
                <a:highlight>
                  <a:srgbClr val="FFE599"/>
                </a:highlight>
                <a:latin typeface="Consolas"/>
                <a:ea typeface="Consolas"/>
                <a:cs typeface="Consolas"/>
                <a:sym typeface="Consolas"/>
              </a:rPr>
              <a:t>);</a:t>
            </a:r>
          </a:p>
          <a:p>
            <a:pPr marL="0" lvl="0" indent="0" algn="l" rtl="0">
              <a:lnSpc>
                <a:spcPct val="115000"/>
              </a:lnSpc>
              <a:spcBef>
                <a:spcPts val="0"/>
              </a:spcBef>
              <a:spcAft>
                <a:spcPts val="0"/>
              </a:spcAft>
              <a:buNone/>
            </a:pPr>
            <a:r>
              <a:rPr lang="en-GB"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endParaRPr sz="1300" dirty="0">
              <a:solidFill>
                <a:srgbClr val="565869"/>
              </a:solidFill>
              <a:latin typeface="Consolas"/>
              <a:ea typeface="Consolas"/>
              <a:cs typeface="Consolas"/>
              <a:sym typeface="Consolas"/>
            </a:endParaRPr>
          </a:p>
          <a:p>
            <a:pPr marL="0" lvl="0" indent="0" algn="l" rtl="0">
              <a:lnSpc>
                <a:spcPct val="115000"/>
              </a:lnSpc>
              <a:spcBef>
                <a:spcPts val="0"/>
              </a:spcBef>
              <a:spcAft>
                <a:spcPts val="1600"/>
              </a:spcAft>
              <a:buClr>
                <a:schemeClr val="dk1"/>
              </a:buClr>
              <a:buSzPts val="1100"/>
              <a:buFont typeface="Arial"/>
              <a:buNone/>
            </a:pPr>
            <a:endParaRPr sz="13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8"/>
          <p:cNvSpPr txBox="1">
            <a:spLocks noGrp="1"/>
          </p:cNvSpPr>
          <p:nvPr>
            <p:ph type="title"/>
          </p:nvPr>
        </p:nvSpPr>
        <p:spPr>
          <a:xfrm>
            <a:off x="1114050" y="686502"/>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NEXT Steps</a:t>
            </a:r>
            <a:endParaRPr dirty="0">
              <a:latin typeface="Abel" panose="020B0604020202020204" charset="0"/>
            </a:endParaRPr>
          </a:p>
        </p:txBody>
      </p:sp>
      <p:sp>
        <p:nvSpPr>
          <p:cNvPr id="1261" name="Google Shape;1261;p78"/>
          <p:cNvSpPr txBox="1">
            <a:spLocks noGrp="1"/>
          </p:cNvSpPr>
          <p:nvPr>
            <p:ph type="body" idx="1"/>
          </p:nvPr>
        </p:nvSpPr>
        <p:spPr>
          <a:xfrm>
            <a:off x="1172825" y="1128325"/>
            <a:ext cx="7186500" cy="345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lang="en-US"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r>
              <a:rPr lang="en-US" sz="1300" dirty="0">
                <a:solidFill>
                  <a:srgbClr val="F767BB"/>
                </a:solidFill>
                <a:latin typeface="Consolas"/>
                <a:ea typeface="Consolas"/>
                <a:cs typeface="Consolas"/>
                <a:sym typeface="Consolas"/>
              </a:rPr>
              <a:t>async</a:t>
            </a:r>
            <a:r>
              <a:rPr lang="en-US" sz="1300" dirty="0">
                <a:solidFill>
                  <a:srgbClr val="565869"/>
                </a:solidFill>
                <a:latin typeface="Consolas"/>
                <a:ea typeface="Consolas"/>
                <a:cs typeface="Consolas"/>
                <a:sym typeface="Consolas"/>
              </a:rPr>
              <a:t> </a:t>
            </a:r>
            <a:r>
              <a:rPr lang="en-US" sz="1300" dirty="0">
                <a:solidFill>
                  <a:srgbClr val="F767BB"/>
                </a:solidFill>
                <a:latin typeface="Consolas"/>
                <a:ea typeface="Consolas"/>
                <a:cs typeface="Consolas"/>
                <a:sym typeface="Consolas"/>
              </a:rPr>
              <a:t>function</a:t>
            </a:r>
            <a:r>
              <a:rPr lang="en-US" sz="1300" dirty="0">
                <a:solidFill>
                  <a:srgbClr val="565869"/>
                </a:solidFill>
                <a:latin typeface="Consolas"/>
                <a:ea typeface="Consolas"/>
                <a:cs typeface="Consolas"/>
                <a:sym typeface="Consolas"/>
              </a:rPr>
              <a:t> </a:t>
            </a:r>
            <a:r>
              <a:rPr lang="en-US" sz="1300" dirty="0" err="1">
                <a:solidFill>
                  <a:srgbClr val="09A1ED"/>
                </a:solidFill>
                <a:latin typeface="Consolas"/>
                <a:ea typeface="Consolas"/>
                <a:cs typeface="Consolas"/>
                <a:sym typeface="Consolas"/>
              </a:rPr>
              <a:t>saveScores</a:t>
            </a:r>
            <a:r>
              <a:rPr lang="en-US" sz="1300" dirty="0">
                <a:solidFill>
                  <a:srgbClr val="ADB1C2"/>
                </a:solidFill>
                <a:latin typeface="Consolas"/>
                <a:ea typeface="Consolas"/>
                <a:cs typeface="Consolas"/>
                <a:sym typeface="Consolas"/>
              </a:rPr>
              <a:t>()</a:t>
            </a:r>
            <a:r>
              <a:rPr lang="en-US" sz="1300" dirty="0">
                <a:solidFill>
                  <a:srgbClr val="565869"/>
                </a:solidFill>
                <a:latin typeface="Consolas"/>
                <a:ea typeface="Consolas"/>
                <a:cs typeface="Consolas"/>
                <a:sym typeface="Consolas"/>
              </a:rPr>
              <a:t> </a:t>
            </a:r>
            <a:r>
              <a:rPr lang="en-US" sz="1300" dirty="0">
                <a:solidFill>
                  <a:srgbClr val="ADB1C2"/>
                </a:solidFill>
                <a:latin typeface="Consolas"/>
                <a:ea typeface="Consolas"/>
                <a:cs typeface="Consolas"/>
                <a:sym typeface="Consolas"/>
              </a:rPr>
              <a:t>{</a:t>
            </a: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//save aka POST to API instead of local storage would be next step in this adventure but we have run out of time.</a:t>
            </a:r>
          </a:p>
          <a:p>
            <a:pPr marL="0" lvl="0" indent="0" algn="l" rtl="0">
              <a:lnSpc>
                <a:spcPct val="115000"/>
              </a:lnSpc>
              <a:spcBef>
                <a:spcPts val="0"/>
              </a:spcBef>
              <a:spcAft>
                <a:spcPts val="0"/>
              </a:spcAft>
              <a:buNone/>
            </a:pPr>
            <a:r>
              <a:rPr lang="en-US" sz="1300" dirty="0">
                <a:solidFill>
                  <a:srgbClr val="ADB1C2"/>
                </a:solidFill>
                <a:latin typeface="Consolas"/>
                <a:ea typeface="Consolas"/>
                <a:cs typeface="Consolas"/>
                <a:sym typeface="Consolas"/>
              </a:rPr>
              <a:t>}</a:t>
            </a:r>
            <a:endParaRPr lang="en-US" sz="13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8"/>
          <p:cNvSpPr txBox="1">
            <a:spLocks noGrp="1"/>
          </p:cNvSpPr>
          <p:nvPr>
            <p:ph type="title"/>
          </p:nvPr>
        </p:nvSpPr>
        <p:spPr>
          <a:xfrm>
            <a:off x="1114050" y="721671"/>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latin typeface="Abel" panose="020B0604020202020204" charset="0"/>
              </a:rPr>
              <a:t>STAY TUNED AND LET’S CATCH UP!!!</a:t>
            </a:r>
            <a:endParaRPr dirty="0">
              <a:latin typeface="Abel" panose="020B0604020202020204" charset="0"/>
            </a:endParaRPr>
          </a:p>
        </p:txBody>
      </p:sp>
      <p:sp>
        <p:nvSpPr>
          <p:cNvPr id="1261" name="Google Shape;1261;p78"/>
          <p:cNvSpPr txBox="1">
            <a:spLocks noGrp="1"/>
          </p:cNvSpPr>
          <p:nvPr>
            <p:ph type="body" idx="1"/>
          </p:nvPr>
        </p:nvSpPr>
        <p:spPr>
          <a:xfrm>
            <a:off x="1114050" y="1562079"/>
            <a:ext cx="7186500" cy="3450900"/>
          </a:xfrm>
          <a:prstGeom prst="rect">
            <a:avLst/>
          </a:prstGeom>
        </p:spPr>
        <p:txBody>
          <a:bodyPr spcFirstLastPara="1" wrap="square" lIns="0" tIns="0" rIns="0" bIns="0" anchor="t" anchorCtr="0">
            <a:noAutofit/>
          </a:bodyPr>
          <a:lstStyle/>
          <a:p>
            <a:pPr marL="342900" indent="-342900">
              <a:lnSpc>
                <a:spcPct val="115000"/>
              </a:lnSpc>
              <a:spcBef>
                <a:spcPts val="0"/>
              </a:spcBef>
            </a:pPr>
            <a:r>
              <a:rPr lang="en-US" sz="2000" b="1" dirty="0">
                <a:solidFill>
                  <a:srgbClr val="F767BB"/>
                </a:solidFill>
                <a:latin typeface="Consolas"/>
                <a:ea typeface="Consolas"/>
                <a:cs typeface="Consolas"/>
                <a:sym typeface="Consolas"/>
              </a:rPr>
              <a:t>VUE/SPA Bonus class sometime in November.</a:t>
            </a:r>
          </a:p>
          <a:p>
            <a:pPr marL="342900" indent="-342900">
              <a:lnSpc>
                <a:spcPct val="115000"/>
              </a:lnSpc>
              <a:spcBef>
                <a:spcPts val="0"/>
              </a:spcBef>
            </a:pPr>
            <a:r>
              <a:rPr lang="en-US" sz="2000" b="1" dirty="0">
                <a:solidFill>
                  <a:srgbClr val="F767BB"/>
                </a:solidFill>
                <a:latin typeface="Consolas"/>
                <a:ea typeface="Consolas"/>
                <a:cs typeface="Consolas"/>
                <a:sym typeface="Consolas"/>
              </a:rPr>
              <a:t>Workshop by Michele</a:t>
            </a:r>
          </a:p>
          <a:p>
            <a:pPr marL="342900" indent="-342900">
              <a:lnSpc>
                <a:spcPct val="115000"/>
              </a:lnSpc>
              <a:spcBef>
                <a:spcPts val="0"/>
              </a:spcBef>
            </a:pPr>
            <a:r>
              <a:rPr lang="en-US" sz="2000" b="1" dirty="0">
                <a:solidFill>
                  <a:srgbClr val="F767BB"/>
                </a:solidFill>
                <a:latin typeface="Consolas"/>
                <a:ea typeface="Consolas"/>
                <a:cs typeface="Consolas"/>
                <a:sym typeface="Consolas"/>
              </a:rPr>
              <a:t>BINGO again!</a:t>
            </a:r>
          </a:p>
          <a:p>
            <a:pPr marL="342900" indent="-342900">
              <a:lnSpc>
                <a:spcPct val="115000"/>
              </a:lnSpc>
              <a:spcBef>
                <a:spcPts val="0"/>
              </a:spcBef>
            </a:pPr>
            <a:r>
              <a:rPr lang="en-US" sz="2000" b="1" dirty="0">
                <a:solidFill>
                  <a:srgbClr val="F767BB"/>
                </a:solidFill>
                <a:latin typeface="Consolas"/>
                <a:ea typeface="Consolas"/>
                <a:cs typeface="Consolas"/>
                <a:sym typeface="Consolas"/>
              </a:rPr>
              <a:t>Homework Help</a:t>
            </a:r>
          </a:p>
          <a:p>
            <a:pPr marL="0" lvl="0" indent="0" algn="l" rtl="0">
              <a:lnSpc>
                <a:spcPct val="115000"/>
              </a:lnSpc>
              <a:spcBef>
                <a:spcPts val="0"/>
              </a:spcBef>
              <a:spcAft>
                <a:spcPts val="0"/>
              </a:spcAft>
              <a:buNone/>
            </a:pPr>
            <a:endParaRPr lang="en-US" sz="1300" dirty="0">
              <a:solidFill>
                <a:srgbClr val="F767BB"/>
              </a:solidFill>
              <a:latin typeface="Consolas"/>
              <a:ea typeface="Consolas"/>
              <a:cs typeface="Consolas"/>
              <a:sym typeface="Consolas"/>
            </a:endParaRPr>
          </a:p>
          <a:p>
            <a:pPr marL="0" lvl="0" indent="0" algn="l" rtl="0">
              <a:lnSpc>
                <a:spcPct val="115000"/>
              </a:lnSpc>
              <a:spcBef>
                <a:spcPts val="0"/>
              </a:spcBef>
              <a:spcAft>
                <a:spcPts val="0"/>
              </a:spcAft>
              <a:buNone/>
            </a:pPr>
            <a:endParaRPr sz="1300" dirty="0">
              <a:solidFill>
                <a:srgbClr val="F767BB"/>
              </a:solidFill>
              <a:latin typeface="Consolas"/>
              <a:ea typeface="Consolas"/>
              <a:cs typeface="Consolas"/>
              <a:sym typeface="Consolas"/>
            </a:endParaRPr>
          </a:p>
        </p:txBody>
      </p:sp>
    </p:spTree>
    <p:extLst>
      <p:ext uri="{BB962C8B-B14F-4D97-AF65-F5344CB8AC3E}">
        <p14:creationId xmlns:p14="http://schemas.microsoft.com/office/powerpoint/2010/main" val="363882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797"/>
        <p:cNvGrpSpPr/>
        <p:nvPr/>
      </p:nvGrpSpPr>
      <p:grpSpPr>
        <a:xfrm>
          <a:off x="0" y="0"/>
          <a:ext cx="0" cy="0"/>
          <a:chOff x="0" y="0"/>
          <a:chExt cx="0" cy="0"/>
        </a:xfrm>
      </p:grpSpPr>
      <p:sp>
        <p:nvSpPr>
          <p:cNvPr id="798" name="Google Shape;798;p18"/>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Find the elements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0" name="Google Shape;800;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01" name="Google Shape;801;p18"/>
          <p:cNvSpPr txBox="1"/>
          <p:nvPr/>
        </p:nvSpPr>
        <p:spPr>
          <a:xfrm>
            <a:off x="1473800" y="1872775"/>
            <a:ext cx="64488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05"/>
        <p:cNvGrpSpPr/>
        <p:nvPr/>
      </p:nvGrpSpPr>
      <p:grpSpPr>
        <a:xfrm>
          <a:off x="0" y="0"/>
          <a:ext cx="0" cy="0"/>
          <a:chOff x="0" y="0"/>
          <a:chExt cx="0" cy="0"/>
        </a:xfrm>
      </p:grpSpPr>
      <p:sp>
        <p:nvSpPr>
          <p:cNvPr id="806" name="Google Shape;806;p19"/>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target word and render it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8" name="Google Shape;808;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09" name="Google Shape;809;p19"/>
          <p:cNvSpPr txBox="1"/>
          <p:nvPr/>
        </p:nvSpPr>
        <p:spPr>
          <a:xfrm>
            <a:off x="1473800" y="1872775"/>
            <a:ext cx="64488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targetWord;</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targetWord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`&lt;span&gt;${targetWord}&lt;/span&gt;`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13"/>
        <p:cNvGrpSpPr/>
        <p:nvPr/>
      </p:nvGrpSpPr>
      <p:grpSpPr>
        <a:xfrm>
          <a:off x="0" y="0"/>
          <a:ext cx="0" cy="0"/>
          <a:chOff x="0" y="0"/>
          <a:chExt cx="0" cy="0"/>
        </a:xfrm>
      </p:grpSpPr>
      <p:sp>
        <p:nvSpPr>
          <p:cNvPr id="814" name="Google Shape;814;p20"/>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Create check input function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16" name="Google Shape;816;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817" name="Google Shape;817;p20"/>
          <p:cNvSpPr txBox="1"/>
          <p:nvPr/>
        </p:nvSpPr>
        <p:spPr>
          <a:xfrm>
            <a:off x="1473800" y="1872775"/>
            <a:ext cx="64488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quote.innerHTML = `&lt;span&gt;${targetWord}&lt;/span&gt;`;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checkInput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console.</a:t>
            </a:r>
            <a:r>
              <a:rPr lang="en" sz="1200">
                <a:solidFill>
                  <a:srgbClr val="FFF352"/>
                </a:solidFill>
                <a:highlight>
                  <a:schemeClr val="accent2"/>
                </a:highlight>
                <a:latin typeface="Consolas"/>
                <a:ea typeface="Consolas"/>
                <a:cs typeface="Consolas"/>
                <a:sym typeface="Consolas"/>
              </a:rPr>
              <a:t>log</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"Checking"</a:t>
            </a:r>
            <a:r>
              <a:rPr lang="en" sz="1200">
                <a:solidFill>
                  <a:srgbClr val="F8F8F2"/>
                </a:solidFill>
                <a:highlight>
                  <a:schemeClr val="accent2"/>
                </a:highlight>
                <a:latin typeface="Consolas"/>
                <a:ea typeface="Consolas"/>
                <a:cs typeface="Consolas"/>
                <a:sym typeface="Consolas"/>
              </a:rPr>
              <a:t>, input.value);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input.</a:t>
            </a:r>
            <a:r>
              <a:rPr lang="en" sz="1200">
                <a:solidFill>
                  <a:srgbClr val="FFF352"/>
                </a:solidFill>
                <a:highlight>
                  <a:schemeClr val="accent2"/>
                </a:highlight>
                <a:latin typeface="Consolas"/>
                <a:ea typeface="Consolas"/>
                <a:cs typeface="Consolas"/>
                <a:sym typeface="Consolas"/>
              </a:rPr>
              <a:t>addEventListener</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'input'</a:t>
            </a:r>
            <a:r>
              <a:rPr lang="en" sz="1200">
                <a:solidFill>
                  <a:srgbClr val="F8F8F2"/>
                </a:solidFill>
                <a:highlight>
                  <a:schemeClr val="accent2"/>
                </a:highlight>
                <a:latin typeface="Consolas"/>
                <a:ea typeface="Consolas"/>
                <a:cs typeface="Consolas"/>
                <a:sym typeface="Consolas"/>
              </a:rPr>
              <a:t>, checkInput);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2150</TotalTime>
  <Words>13061</Words>
  <Application>Microsoft Office PowerPoint</Application>
  <PresentationFormat>On-screen Show (16:9)</PresentationFormat>
  <Paragraphs>1297</Paragraphs>
  <Slides>69</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Bebas Neue</vt:lpstr>
      <vt:lpstr>Arial</vt:lpstr>
      <vt:lpstr>Abel</vt:lpstr>
      <vt:lpstr>Slack-Lato</vt:lpstr>
      <vt:lpstr>Tajawal</vt:lpstr>
      <vt:lpstr>Calibri</vt:lpstr>
      <vt:lpstr>SFMono-Regular</vt:lpstr>
      <vt:lpstr>ui-monospace</vt:lpstr>
      <vt:lpstr>Roboto</vt:lpstr>
      <vt:lpstr>Megrim</vt:lpstr>
      <vt:lpstr>Raleway</vt:lpstr>
      <vt:lpstr>Consolas</vt:lpstr>
      <vt:lpstr>Iris template</vt:lpstr>
      <vt:lpstr>Building a  Typing Game</vt:lpstr>
      <vt:lpstr>PowerPoint Presentation</vt:lpstr>
      <vt:lpstr>PowerPoint Presentation</vt:lpstr>
      <vt:lpstr>1. Create the  necessary files:</vt:lpstr>
      <vt:lpstr>Index.html - Add HTML boilerplate  </vt:lpstr>
      <vt:lpstr>Index.html - Add HTML boilerplate  </vt:lpstr>
      <vt:lpstr>script.js - Find the elements    </vt:lpstr>
      <vt:lpstr>script.js - Add a target word and render it      </vt:lpstr>
      <vt:lpstr>script.js - Create check input function    </vt:lpstr>
      <vt:lpstr>script.js - Add error indicators</vt:lpstr>
      <vt:lpstr>Style.css - Add error indicator  </vt:lpstr>
      <vt:lpstr>Building a  Typing Game –Check-In!</vt:lpstr>
      <vt:lpstr>script.js - Clear the textbox </vt:lpstr>
      <vt:lpstr>script.js - Make a queue of words      </vt:lpstr>
      <vt:lpstr>script.js - Make a queue of words      </vt:lpstr>
      <vt:lpstr>Style.css - Add spacing between words  </vt:lpstr>
      <vt:lpstr>script.js - Add highlighting</vt:lpstr>
      <vt:lpstr>script.js - Add highlighting</vt:lpstr>
      <vt:lpstr>Style.css - Add highlighting  </vt:lpstr>
      <vt:lpstr>script.js - Add game over   </vt:lpstr>
      <vt:lpstr>Index.html - Show message on game over</vt:lpstr>
      <vt:lpstr>script.js - Show message on game over</vt:lpstr>
      <vt:lpstr>script.js - Show message on game over</vt:lpstr>
      <vt:lpstr>script.js - Add a time taken "score"  </vt:lpstr>
      <vt:lpstr>script.js - Add a time taken "score"  </vt:lpstr>
      <vt:lpstr>script.js - Picking random quotes </vt:lpstr>
      <vt:lpstr>script.js - Picking random quotes </vt:lpstr>
      <vt:lpstr>script.js - Clear the input &amp; messages </vt:lpstr>
      <vt:lpstr>The game works but doesn’t look great!    </vt:lpstr>
      <vt:lpstr>script.js - Game win celebration </vt:lpstr>
      <vt:lpstr>script.js - Game win celebration  </vt:lpstr>
      <vt:lpstr>index.html - Add button icon  </vt:lpstr>
      <vt:lpstr>style.css - Add button icon    </vt:lpstr>
      <vt:lpstr>PowerPoint Presentation</vt:lpstr>
      <vt:lpstr>style.css - Add button icon    </vt:lpstr>
      <vt:lpstr>index.html - Add game instructions  </vt:lpstr>
      <vt:lpstr>style.css - style the game    </vt:lpstr>
      <vt:lpstr>style.css - style the game    </vt:lpstr>
      <vt:lpstr>style.css - style the game    </vt:lpstr>
      <vt:lpstr>script.js - Reset the button animation </vt:lpstr>
      <vt:lpstr>TYPING GAME- What are we going to ADD?</vt:lpstr>
      <vt:lpstr>Index.html - ADD A UL</vt:lpstr>
      <vt:lpstr>Index.html - ADD AN EXAMPLE ITEM</vt:lpstr>
      <vt:lpstr>Index.html - TEXT INPUT &amp; BUTTON</vt:lpstr>
      <vt:lpstr>Index.html - ADD DIV FOR STYLING</vt:lpstr>
      <vt:lpstr>Script.js – DOM - SELECT THE UI ELEMENTS</vt:lpstr>
      <vt:lpstr>Script.js - LISTEN FOR CLICK</vt:lpstr>
      <vt:lpstr>Script.js - MAKE ANOTHER ARRAY</vt:lpstr>
      <vt:lpstr>Script.js - ADD AN EXAMPLE ITEM</vt:lpstr>
      <vt:lpstr>Script.js - ADD NEW ITEM ON CLICK</vt:lpstr>
      <vt:lpstr>SAVING DATA WITH LOCAL STORAGE</vt:lpstr>
      <vt:lpstr>Script.js - getItems &amp; saveItems</vt:lpstr>
      <vt:lpstr>Script.js - CALL getItems ON LOAD</vt:lpstr>
      <vt:lpstr>Script.js - SAVE ON SCORING</vt:lpstr>
      <vt:lpstr>Script.js - USING LOCAL STORAGE</vt:lpstr>
      <vt:lpstr>INDEX.HTML – HTML TEMPLATE</vt:lpstr>
      <vt:lpstr>SCRIPT.JS– CLONE the TEMPLATE</vt:lpstr>
      <vt:lpstr>SCRIPT&gt;JS– PUT DATA IN THE TEMPLATE</vt:lpstr>
      <vt:lpstr>INDEX.HTML = Remove Hardcoded Score</vt:lpstr>
      <vt:lpstr>SCRIPT.JS– Add Score ITEM to PAGE</vt:lpstr>
      <vt:lpstr>Styles.css</vt:lpstr>
      <vt:lpstr>Using APIs for data storage</vt:lpstr>
      <vt:lpstr>Using APIs</vt:lpstr>
      <vt:lpstr>Script.js - ADDING ASYNC</vt:lpstr>
      <vt:lpstr>Script.js - MAKE THE CODE ASYNC</vt:lpstr>
      <vt:lpstr>Script.js - MAKE THE CODE ASYNC</vt:lpstr>
      <vt:lpstr>Script.js - CALL THE TODO API</vt:lpstr>
      <vt:lpstr>NEXT Steps</vt:lpstr>
      <vt:lpstr>STAY TUNED AND LET’S CATCH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Typing Game</dc:title>
  <cp:lastModifiedBy>Katherine Stone</cp:lastModifiedBy>
  <cp:revision>19</cp:revision>
  <dcterms:modified xsi:type="dcterms:W3CDTF">2022-10-19T21:35:17Z</dcterms:modified>
</cp:coreProperties>
</file>